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SpecialPlsOnTitleSld="0" strictFirstAndLastChars="0" autoCompressPictures="0">
  <p:sldMasterIdLst>
    <p:sldMasterId id="2147484146"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present/>
    <p:sldAll/>
    <p:penClr>
      <a:prstClr val="red"/>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9C8A980B-4F89-4940-BF84-561D21B453E3}" styleName="Table_0">
    <a:wholeTbl>
      <a:tcTxStyle>
        <a:font>
          <a:latin typeface="Arial"/>
          <a:ea typeface="Arial"/>
          <a:cs typeface="Arial"/>
        </a:font>
        <a:srgbClr val="000000"/>
      </a:tcTxStyle>
      <a:tcStyle>
        <a:tcBdr>
          <a:left>
            <a:ln w="9525" cap="flat" cmpd="sng">
              <a:solidFill>
                <a:srgbClr val="9e9e9e"/>
              </a:solidFill>
              <a:prstDash val="solid"/>
              <a:round/>
            </a:ln>
          </a:left>
          <a:right>
            <a:ln w="9525" cap="flat" cmpd="sng">
              <a:solidFill>
                <a:srgbClr val="9e9e9e"/>
              </a:solidFill>
              <a:prstDash val="solid"/>
              <a:round/>
            </a:ln>
          </a:right>
          <a:top>
            <a:ln w="9525" cap="flat" cmpd="sng">
              <a:solidFill>
                <a:srgbClr val="9e9e9e"/>
              </a:solidFill>
              <a:prstDash val="solid"/>
              <a:round/>
            </a:ln>
          </a:top>
          <a:bottom>
            <a:ln w="9525" cap="flat" cmpd="sng">
              <a:solidFill>
                <a:srgbClr val="9e9e9e"/>
              </a:solidFill>
              <a:prstDash val="solid"/>
              <a:round/>
            </a:ln>
          </a:bottom>
          <a:insideH>
            <a:ln w="9525" cap="flat" cmpd="sng">
              <a:solidFill>
                <a:srgbClr val="9e9e9e"/>
              </a:solidFill>
              <a:prstDash val="solid"/>
              <a:round/>
            </a:ln>
          </a:insideH>
          <a:insideV>
            <a:ln w="9525" cap="flat" cmpd="sng">
              <a:solidFill>
                <a:srgbClr val="9e9e9e"/>
              </a:solidFill>
              <a:prstDash val="solid"/>
              <a:roun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DDF5D8-3F60-4FD4-B0C5-A46830E9603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2" autoAdjust="0"/>
    <p:restoredTop sz="87627" autoAdjust="0"/>
  </p:normalViewPr>
  <p:slideViewPr>
    <p:cSldViewPr snapToGrid="0">
      <p:cViewPr varScale="1">
        <p:scale>
          <a:sx n="100" d="100"/>
          <a:sy n="100" d="100"/>
        </p:scale>
        <p:origin x="834" y="102"/>
      </p:cViewPr>
      <p:guideLst>
        <p:guide orient="horz" pos="1615"/>
        <p:guide pos="287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100" d="100"/>
          <a:sy n="100" d="100"/>
        </p:scale>
        <p:origin x="0" y="0"/>
      </p:cViewPr>
      <p:guideLst>
        <p:guide orient="horz" pos="2874"/>
        <p:guide pos="2149"/>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presProps" Target="presProps.xml"  /><Relationship Id="rId8" Type="http://schemas.openxmlformats.org/officeDocument/2006/relationships/slide" Target="slides/slide6.xml"  /><Relationship Id="rId80" Type="http://schemas.openxmlformats.org/officeDocument/2006/relationships/viewProps" Target="viewProps.xml"  /><Relationship Id="rId81" Type="http://schemas.openxmlformats.org/officeDocument/2006/relationships/theme" Target="theme/theme1.xml"  /><Relationship Id="rId82" Type="http://schemas.openxmlformats.org/officeDocument/2006/relationships/tableStyles" Target="tableStyles.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381300" y="685800"/>
            <a:ext cx="609607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 name="Google Shape;51;p: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8" name="Google Shape;108;g37b23323dfc_0_6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9" name="Google Shape;109;g37b23323dfc_0_6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t>
            </a:r>
            <a:r>
              <a:rPr lang="ko-KR" altLang="en-US"/>
              <a:t>코드 완성 후 다시 만들어야 함</a:t>
            </a:r>
            <a:endParaRPr lang="ko-KR"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a:t>
            </a:r>
            <a:r>
              <a:rPr lang="ko-KR" altLang="en-US"/>
              <a:t> 프로젝트 구조도 </a:t>
            </a:r>
            <a:r>
              <a:rPr lang="en-US" altLang="ko-KR"/>
              <a:t>(Spring boot, Python)</a:t>
            </a:r>
            <a:endParaRPr lang="en-US" altLang="ko-KR"/>
          </a:p>
          <a:p>
            <a:pPr marL="0" lvl="0" indent="0" algn="l" rtl="0">
              <a:spcBef>
                <a:spcPts val="0"/>
              </a:spcBef>
              <a:spcAft>
                <a:spcPts val="0"/>
              </a:spcAft>
              <a:buNone/>
              <a:defRPr/>
            </a:pPr>
            <a:r>
              <a:rPr lang="en-US" altLang="ko-KR"/>
              <a:t>* </a:t>
            </a:r>
            <a:r>
              <a:rPr lang="ko-KR" altLang="en-US"/>
              <a:t>코드 완성 후 다시 만들어야 함</a:t>
            </a:r>
            <a:endParaRPr lang="ko-KR"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a:t>
            </a:r>
            <a:r>
              <a:rPr lang="ko-KR" altLang="en-US"/>
              <a:t> 프로젝트 구조도 </a:t>
            </a:r>
            <a:r>
              <a:rPr lang="en-US" altLang="ko-KR"/>
              <a:t>(Spring boot, Python)</a:t>
            </a:r>
            <a:endParaRPr lang="en-US" altLang="ko-KR"/>
          </a:p>
          <a:p>
            <a:pPr marL="0" lvl="0" indent="0" algn="l" rtl="0">
              <a:spcBef>
                <a:spcPts val="0"/>
              </a:spcBef>
              <a:spcAft>
                <a:spcPts val="0"/>
              </a:spcAft>
              <a:buNone/>
              <a:defRPr/>
            </a:pPr>
            <a:r>
              <a:rPr lang="en-US" altLang="ko-KR"/>
              <a:t>* </a:t>
            </a:r>
            <a:r>
              <a:rPr lang="ko-KR" altLang="en-US"/>
              <a:t>코드 완성 후 다시 만들어야 함</a:t>
            </a:r>
            <a:endParaRPr lang="ko-KR"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7" name="Google Shape;137;g37b23323dfc_0_7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8" name="Google Shape;138;g37b23323dfc_0_7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7" name="Google Shape;137;g37b23323dfc_0_7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8" name="Google Shape;138;g37b23323dfc_0_7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a:t>
            </a:r>
            <a:r>
              <a:rPr lang="ko-KR" altLang="en-US"/>
              <a:t> 또는 테이블 정의서로 따로 설명할 수도 있다</a:t>
            </a:r>
            <a:r>
              <a:rPr lang="en-US" altLang="ko-KR"/>
              <a:t>.</a:t>
            </a:r>
            <a:endParaRPr lang="en-US" altLang="ko-KR"/>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en-US" altLang="ko-KR"/>
              <a:t>*</a:t>
            </a:r>
            <a:r>
              <a:rPr lang="ko-KR" altLang="en-US"/>
              <a:t> 실험 내역은 테스트 템플릿을 참고하여 작성하자</a:t>
            </a:r>
            <a:endParaRPr lang="en-US" altLang="ko-KR"/>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noTextEdit="1"/>
          </p:cNvSpPr>
          <p:nvPr>
            <p:ph type="sldImg" idx="0"/>
          </p:nvPr>
        </p:nvSpPr>
        <p:spPr>
          <a:prstGeom prst="rect">
            <a:avLst/>
          </a:prstGeom>
        </p:spPr>
        <p:txBody>
          <a:bodyPr/>
          <a:lstStyle/>
          <a:p>
            <a:pPr>
              <a:defRPr/>
            </a:pPr>
            <a:endParaRPr lang="ko-KR" altLang="en-US"/>
          </a:p>
        </p:txBody>
      </p:sp>
      <p:sp>
        <p:nvSpPr>
          <p:cNvPr id="311" name="Shape 311"/>
          <p:cNvSpPr>
            <a:spLocks noGrp="1"/>
          </p:cNvSpPr>
          <p:nvPr>
            <p:ph type="body" sz="quarter" idx="1"/>
          </p:nvPr>
        </p:nvSpPr>
        <p:spPr>
          <a:prstGeom prst="rect">
            <a:avLst/>
          </a:prstGeom>
        </p:spPr>
        <p:txBody>
          <a:bodyPr/>
          <a:lstStyle/>
          <a:p>
            <a:pPr marL="457200" indent="-298450">
              <a:buClr>
                <a:srgbClr val="000000"/>
              </a:buClr>
              <a:buSzPct val="25000"/>
              <a:buFont typeface="Arial"/>
              <a:buChar char="●"/>
              <a:defRPr sz="1100"/>
            </a:pPr>
            <a:r>
              <a:rPr lang="ko-KR" altLang="en-US"/>
              <a:t>출처. AI HUB음식 이미지 및 영양정보 텍스트</a:t>
            </a:r>
            <a:endParaRPr lang="ko-KR"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8" name="Google Shape;58;g37b23323dfc_0_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9" name="Google Shape;59;g37b23323dfc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noTextEdit="1"/>
          </p:cNvSpPr>
          <p:nvPr>
            <p:ph type="sldImg" idx="0"/>
          </p:nvPr>
        </p:nvSpPr>
        <p:spPr>
          <a:prstGeom prst="rect">
            <a:avLst/>
          </a:prstGeom>
        </p:spPr>
        <p:txBody>
          <a:bodyPr/>
          <a:lstStyle/>
          <a:p>
            <a:pPr>
              <a:defRPr/>
            </a:pPr>
            <a:endParaRPr lang="ko-KR" altLang="en-US"/>
          </a:p>
        </p:txBody>
      </p:sp>
      <p:sp>
        <p:nvSpPr>
          <p:cNvPr id="330" name="Shape 330"/>
          <p:cNvSpPr>
            <a:spLocks noGrp="1"/>
          </p:cNvSpPr>
          <p:nvPr>
            <p:ph type="body" sz="quarter" idx="1"/>
          </p:nvPr>
        </p:nvSpPr>
        <p:spPr>
          <a:prstGeom prst="rect">
            <a:avLst/>
          </a:prstGeom>
        </p:spPr>
        <p:txBody>
          <a:bodyPr/>
          <a:lstStyle/>
          <a:p>
            <a:pPr marL="457200" indent="-298450">
              <a:buClr>
                <a:srgbClr val="000000"/>
              </a:buClr>
              <a:buSzPct val="25000"/>
              <a:buFont typeface="Arial"/>
              <a:buChar char="●"/>
              <a:defRPr sz="1100"/>
            </a:pPr>
            <a:r>
              <a:rPr lang="ko-KR" altLang="en-US"/>
              <a:t/>
            </a:r>
            <a:endParaRPr lang="ko-KR"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5" name="Google Shape;65;g37b23323dfc_0_1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6" name="Google Shape;66;g37b23323dfc_0_1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en-US" altLang="ko-KR"/>
              <a:t/>
            </a:r>
            <a:endParaRPr lang="en-US" altLang="ko-KR"/>
          </a:p>
        </p:txBody>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en-US" altLang="ko-KR"/>
              <a:t/>
            </a:r>
            <a:endParaRPr lang="en-US" altLang="ko-KR"/>
          </a:p>
        </p:txBody>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en-US" altLang="ko-KR"/>
              <a:t/>
            </a:r>
            <a:endParaRPr lang="en-US" altLang="ko-KR"/>
          </a:p>
        </p:txBody>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DP = Display</a:t>
            </a:r>
            <a:endParaRPr lang="en-US" altLang="ko-KR"/>
          </a:p>
        </p:txBody>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3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3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3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 name="Google Shape;73;g37b23323dfc_0_1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4" name="Google Shape;74;g37b23323dfc_0_1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4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4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4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4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r>
            <a:endParaRPr lang="en-US" altLang="ko-KR"/>
          </a:p>
        </p:txBody>
      </p:sp>
    </p:spTree>
  </p:cSld>
  <p:clrMapOvr>
    <a:masterClrMapping/>
  </p:clrMapOvr>
</p:notes>
</file>

<file path=ppt/notesSlides/notesSlide4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 name="Google Shape;80;g37b23323dfc_0_3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 name="Google Shape;81;g37b23323dfc_0_3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소감도 추가할 것 </a:t>
            </a:r>
            <a:r>
              <a:rPr lang="en-US" altLang="ko-KR"/>
              <a:t>(</a:t>
            </a:r>
            <a:r>
              <a:rPr lang="ko-KR" altLang="en-US"/>
              <a:t>특히 어떤 점에서 어려움이 있었으며</a:t>
            </a:r>
            <a:r>
              <a:rPr lang="en-US" altLang="ko-KR"/>
              <a:t>,</a:t>
            </a:r>
            <a:r>
              <a:rPr lang="ko-KR" altLang="en-US"/>
              <a:t> 그것을 어떻게 극복했는 지를 기록해보자</a:t>
            </a:r>
            <a:r>
              <a:rPr lang="en-US" altLang="ko-KR"/>
              <a:t>)</a:t>
            </a:r>
            <a:endParaRPr lang="en-US" altLang="ko-KR"/>
          </a:p>
        </p:txBody>
      </p:sp>
    </p:spTree>
  </p:cSld>
  <p:clrMapOvr>
    <a:masterClrMapping/>
  </p:clrMapOvr>
</p:notes>
</file>

<file path=ppt/notesSlides/notesSlide5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a:xfrm>
            <a:off x="381000" y="685800"/>
            <a:ext cx="6096000" cy="3429000"/>
          </a:xfrm>
        </p:spPr>
      </p:sp>
      <p:sp>
        <p:nvSpPr>
          <p:cNvPr id="3" name="슬라이드 노트 개체 틀 2"/>
          <p:cNvSpPr>
            <a:spLocks noGrp="1"/>
          </p:cNvSpPr>
          <p:nvPr>
            <p:ph type="body" idx="1"/>
          </p:nvPr>
        </p:nvSpPr>
        <p:spPr/>
        <p:txBody>
          <a:bodyPr/>
          <a:lstStyle/>
          <a:p>
            <a:pPr marL="158750" lvl="0" indent="0">
              <a:buNone/>
              <a:defRPr/>
            </a:pPr>
            <a:r>
              <a:rPr lang="ko-KR" altLang="en-US"/>
              <a:t/>
            </a:r>
            <a:endParaRPr lang="ko-KR" altLang="en-US"/>
          </a:p>
        </p:txBody>
      </p:sp>
    </p:spTree>
  </p:cSld>
  <p:clrMapOvr>
    <a:masterClrMapping/>
  </p:clrMapOvr>
</p:notes>
</file>

<file path=ppt/notesSlides/notesSlide5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 name="Google Shape;80;g37b23323dfc_0_3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 name="Google Shape;81;g37b23323dfc_0_3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사용한 모델</a:t>
            </a:r>
            <a:r>
              <a:rPr lang="en-US" altLang="ko-KR"/>
              <a:t>,</a:t>
            </a:r>
            <a:r>
              <a:rPr lang="ko-KR" altLang="en-US"/>
              <a:t> 기능 등에 대한 추가 필요</a:t>
            </a:r>
            <a:endParaRPr lang="ko-KR" altLang="en-US"/>
          </a:p>
        </p:txBody>
      </p:sp>
    </p:spTree>
  </p:cSld>
  <p:clrMapOvr>
    <a:masterClrMapping/>
  </p:clrMapOvr>
</p:notes>
</file>

<file path=ppt/notesSlides/notesSlide6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사이트의 주요기능과 상관없어 부록으로 옮김</a:t>
            </a:r>
            <a:endParaRPr lang="ko-KR" altLang="en-US"/>
          </a:p>
        </p:txBody>
      </p:sp>
    </p:spTree>
  </p:cSld>
  <p:clrMapOvr>
    <a:masterClrMapping/>
  </p:clrMapOvr>
</p:notes>
</file>

<file path=ppt/notesSlides/notesSlide6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이메일 기능 현재 어려움</a:t>
            </a:r>
            <a:r>
              <a:rPr lang="en-US" altLang="ko-KR"/>
              <a:t>.</a:t>
            </a:r>
            <a:r>
              <a:rPr lang="ko-KR" altLang="en-US"/>
              <a:t> </a:t>
            </a:r>
            <a:r>
              <a:rPr lang="en-US" altLang="ko-KR"/>
              <a:t>SMTP </a:t>
            </a:r>
            <a:r>
              <a:rPr lang="ko-KR" altLang="en-US"/>
              <a:t>인증 방식 적용 불가</a:t>
            </a:r>
            <a:r>
              <a:rPr lang="en-US" altLang="ko-KR"/>
              <a:t>.</a:t>
            </a:r>
            <a:r>
              <a:rPr lang="ko-KR" altLang="en-US"/>
              <a:t> </a:t>
            </a:r>
            <a:r>
              <a:rPr lang="en-US" altLang="ko-KR"/>
              <a:t>Spring Security</a:t>
            </a:r>
            <a:r>
              <a:rPr lang="ko-KR" altLang="en-US"/>
              <a:t>와 충돌하는 듯</a:t>
            </a:r>
            <a:r>
              <a:rPr lang="en-US" altLang="ko-KR"/>
              <a:t>?</a:t>
            </a:r>
            <a:endParaRPr lang="en-US" altLang="ko-KR"/>
          </a:p>
          <a:p>
            <a:pPr marL="0" lvl="0" indent="0" algn="l" rtl="0">
              <a:spcBef>
                <a:spcPts val="0"/>
              </a:spcBef>
              <a:spcAft>
                <a:spcPts val="0"/>
              </a:spcAft>
              <a:buNone/>
              <a:defRPr/>
            </a:pPr>
            <a:r>
              <a:rPr lang="ko-KR" altLang="en-US"/>
              <a:t>이에 따라 비밀번호 찾기 제한</a:t>
            </a:r>
            <a:r>
              <a:rPr lang="en-US" altLang="ko-KR"/>
              <a:t>,</a:t>
            </a:r>
            <a:r>
              <a:rPr lang="ko-KR" altLang="en-US"/>
              <a:t> 문의 기능 일부 제한</a:t>
            </a:r>
            <a:r>
              <a:rPr lang="en-US" altLang="ko-KR"/>
              <a:t>.</a:t>
            </a:r>
            <a:r>
              <a:rPr lang="ko-KR" altLang="en-US"/>
              <a:t> 안되면 삭제하자</a:t>
            </a:r>
            <a:r>
              <a:rPr lang="en-US" altLang="ko-KR"/>
              <a:t>.</a:t>
            </a:r>
            <a:endParaRPr lang="en-US" altLang="ko-KR"/>
          </a:p>
        </p:txBody>
      </p:sp>
    </p:spTree>
  </p:cSld>
  <p:clrMapOvr>
    <a:masterClrMapping/>
  </p:clrMapOvr>
</p:notes>
</file>

<file path=ppt/notesSlides/notesSlide7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7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슬라이드" type="title" preserve="1">
  <p:cSld name="제목 슬라이드">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rgbClr val="0b0b1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Title 1"/>
          <p:cNvSpPr>
            <a:spLocks noGrp="1"/>
          </p:cNvSpPr>
          <p:nvPr>
            <p:ph type="ctrTitle" idx="0"/>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pPr lvl="0">
              <a:defRPr/>
            </a:pPr>
            <a:r>
              <a:rPr lang="ko-KR" altLang="en-US"/>
              <a:t>마스터 제목 스타일 편집</a:t>
            </a:r>
            <a:endParaRPr lang="en-US"/>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pPr lvl="0">
              <a:defRPr/>
            </a:pPr>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pPr lvl="0">
              <a:defRPr/>
            </a:pPr>
            <a:fld id="{A5FFAB59-05A6-41B5-A2D4-5F61552A237A}" type="datetime1">
              <a:rPr lang="en-US"/>
              <a:pPr lvl="0">
                <a:defRPr/>
              </a:pPr>
              <a:t>9/10/2025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pPr lvl="0">
              <a:defRPr/>
            </a:pPr>
            <a:r>
              <a:rPr lang="ko-KR" altLang="en-US"/>
              <a:t/>
            </a:r>
            <a:endParaRPr lang="ko-KR"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a:t>
            </a:fld>
            <a:endParaRPr lang="ko" altLang="en-US"/>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mc="http://schemas.openxmlformats.org/markup-compatibility/2006" xmlns:hp="http://schemas.haansoft.com/office/presentation/8.0" mc:Ignorable="hp" hp:hslDur="500"/>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26009628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461026591"/>
      </p:ext>
    </p:extLst>
  </p:cSld>
  <p:clrMapOvr>
    <a:masterClrMapping/>
  </p:clrMapOvr>
  <p:hf hdr="0" ftr="0" dt="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BODY">
  <p:cSld name="TITLE_AND_BODY">
    <p:spTree>
      <p:nvGrpSpPr>
        <p:cNvPr id="1" name=""/>
        <p:cNvGrpSpPr/>
        <p:nvPr/>
      </p:nvGrpSpPr>
      <p:grpSpPr>
        <a:xfrm>
          <a:off x="0" y="0"/>
          <a:ext cx="0" cy="0"/>
          <a:chOff x="0" y="0"/>
          <a:chExt cx="0" cy="0"/>
        </a:xfrm>
      </p:grpSpPr>
      <p:sp>
        <p:nvSpPr>
          <p:cNvPr id="19" name="Google Shape;19;p4"/>
          <p:cNvSpPr txBox="1">
            <a:spLocks noGrp="1"/>
          </p:cNvSpPr>
          <p:nvPr>
            <p:ph type="sldNum" idx="12"/>
          </p:nvPr>
        </p:nvSpPr>
        <p:spPr>
          <a:xfrm>
            <a:off x="8595300" y="4851623"/>
            <a:ext cx="548700" cy="393600"/>
          </a:xfrm>
          <a:prstGeom prst="rect">
            <a:avLst/>
          </a:prstGeom>
        </p:spPr>
        <p:txBody>
          <a:bodyPr wrap="square" lIns="91424" tIns="91424" rIns="91424" bIns="91424" anchor="ctr" anchorCtr="0">
            <a:normAutofit/>
          </a:bodyPr>
          <a:lstStyle>
            <a:lvl1pPr lvl="0">
              <a:buNone/>
              <a:defRPr b="1">
                <a:solidFill>
                  <a:schemeClr val="lt1"/>
                </a:solidFill>
                <a:latin typeface="KoPub돋움체 Light"/>
                <a:ea typeface="KoPub돋움체 Light"/>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defRPr/>
            </a:pPr>
            <a:fld id="{00000000-1234-1234-1234-123412341234}" type="slidenum">
              <a:rPr lang="ko"/>
              <a:pPr marL="0" lvl="0" indent="0" algn="r" rtl="0">
                <a:spcBef>
                  <a:spcPts val="0"/>
                </a:spcBef>
                <a:spcAft>
                  <a:spcPts val="0"/>
                </a:spcAft>
                <a:buNone/>
                <a:defRPr/>
              </a:pPr>
              <a:t>‹#›</a:t>
            </a:fld>
            <a:endParaRPr/>
          </a:p>
        </p:txBody>
      </p:sp>
      <p:sp>
        <p:nvSpPr>
          <p:cNvPr id="21" name="Google Shape;68;p15"/>
          <p:cNvSpPr txBox="1">
            <a:spLocks noGrp="1"/>
          </p:cNvSpPr>
          <p:nvPr userDrawn="1"/>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endParaRPr kumimoji="0" lang="en-US" altLang="ko-KR" sz="1600" b="1" i="0" u="none" strike="noStrike" kern="1200" cap="none" spc="0" normalizeH="0" baseline="0">
              <a:solidFill>
                <a:schemeClr val="lt1"/>
              </a:solidFill>
              <a:latin typeface="KoPub돋움체 Light"/>
              <a:ea typeface="KoPub돋움체 Light"/>
              <a:cs typeface="+mn-cs"/>
            </a:endParaRPr>
          </a:p>
        </p:txBody>
      </p:sp>
      <p:sp>
        <p:nvSpPr>
          <p:cNvPr id="22" name=""/>
          <p:cNvSpPr txBox="1"/>
          <p:nvPr userDrawn="1"/>
        </p:nvSpPr>
        <p:spPr>
          <a:xfrm>
            <a:off x="216393" y="0"/>
            <a:ext cx="8726269" cy="286064"/>
          </a:xfrm>
          <a:prstGeom prst="rect">
            <a:avLst/>
          </a:prstGeom>
        </p:spPr>
        <p:txBody>
          <a:bodyPr wrap="square">
            <a:spAutoFit/>
          </a:bodyPr>
          <a:p>
            <a:pPr>
              <a:defRPr/>
            </a:pPr>
            <a:endParaRPr lang="ko-KR" altLang="en-US" b="1">
              <a:latin typeface="KoPub돋움체 Light"/>
              <a:ea typeface="KoPub돋움체 Light"/>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1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1_제목 슬라이드" preserve="1" userDrawn="1">
  <p:cSld name="1_제목 슬라이드">
    <p:spTree>
      <p:nvGrpSpPr>
        <p:cNvPr id="1" name=""/>
        <p:cNvGrpSpPr/>
        <p:nvPr/>
      </p:nvGrpSpPr>
      <p:grpSpPr>
        <a:xfrm>
          <a:off x="0" y="0"/>
          <a:ext cx="0" cy="0"/>
          <a:chOff x="0" y="0"/>
          <a:chExt cx="0" cy="0"/>
        </a:xfrm>
      </p:grpSpPr>
      <p:sp>
        <p:nvSpPr>
          <p:cNvPr id="2" name="모서리가 둥근 직사각형 2"/>
          <p:cNvSpPr>
            <a:spLocks noChangeArrowheads="1"/>
          </p:cNvSpPr>
          <p:nvPr userDrawn="1"/>
        </p:nvSpPr>
        <p:spPr>
          <a:xfrm>
            <a:off x="4724400" y="4899423"/>
            <a:ext cx="495300" cy="167877"/>
          </a:xfrm>
          <a:prstGeom prst="roundRect">
            <a:avLst>
              <a:gd name="adj" fmla="val 16667"/>
            </a:avLst>
          </a:prstGeom>
          <a:noFill/>
          <a:ln>
            <a:noFill/>
          </a:ln>
        </p:spPr>
        <p:txBody>
          <a:bodyPr/>
          <a:lstStyle/>
          <a:p>
            <a:pPr lvl="0">
              <a:defRPr/>
            </a:pPr>
            <a:endParaRPr lang="ko-KR" altLang="en-US"/>
          </a:p>
        </p:txBody>
      </p:sp>
      <p:sp>
        <p:nvSpPr>
          <p:cNvPr id="3" name="슬라이드 번호 개체 틀 7"/>
          <p:cNvSpPr txBox="1"/>
          <p:nvPr userDrawn="1"/>
        </p:nvSpPr>
        <p:spPr>
          <a:xfrm>
            <a:off x="3708400" y="4845844"/>
            <a:ext cx="1763712" cy="426243"/>
          </a:xfrm>
          <a:prstGeom prst="rect">
            <a:avLst/>
          </a:prstGeom>
        </p:spPr>
        <p:txBody>
          <a:bodyPr lIns="99569" tIns="49785" rIns="99569" bIns="49785" anchor="ctr"/>
          <a:lstStyle>
            <a:defPPr>
              <a:defRPr lang="ko-KR"/>
            </a:defPPr>
            <a:lvl1pPr algn="ctr" rtl="0" fontAlgn="base" latinLnBrk="1">
              <a:spcBef>
                <a:spcPct val="0"/>
              </a:spcBef>
              <a:spcAft>
                <a:spcPct val="0"/>
              </a:spcAft>
              <a:defRPr kumimoji="1" sz="1100" b="1" kern="1200">
                <a:solidFill>
                  <a:schemeClr val="tx1"/>
                </a:solidFill>
                <a:latin typeface="Rix고딕 L"/>
                <a:ea typeface="Rix고딕 L"/>
                <a:cs typeface="+mn-cs"/>
              </a:defRPr>
            </a:lvl1pPr>
            <a:lvl2pPr marL="456292" indent="-36445" algn="l" rtl="0" fontAlgn="base" latinLnBrk="1">
              <a:spcBef>
                <a:spcPct val="0"/>
              </a:spcBef>
              <a:spcAft>
                <a:spcPct val="0"/>
              </a:spcAft>
              <a:defRPr kumimoji="1" sz="1000" kern="1200">
                <a:solidFill>
                  <a:schemeClr val="tx1"/>
                </a:solidFill>
                <a:latin typeface="Rix고딕 L"/>
                <a:ea typeface="Rix고딕 L"/>
                <a:cs typeface="+mn-cs"/>
              </a:defRPr>
            </a:lvl2pPr>
            <a:lvl3pPr marL="914042" indent="-74348" algn="l" rtl="0" fontAlgn="base" latinLnBrk="1">
              <a:spcBef>
                <a:spcPct val="0"/>
              </a:spcBef>
              <a:spcAft>
                <a:spcPct val="0"/>
              </a:spcAft>
              <a:defRPr kumimoji="1" sz="1000" kern="1200">
                <a:solidFill>
                  <a:schemeClr val="tx1"/>
                </a:solidFill>
                <a:latin typeface="Rix고딕 L"/>
                <a:ea typeface="Rix고딕 L"/>
                <a:cs typeface="+mn-cs"/>
              </a:defRPr>
            </a:lvl3pPr>
            <a:lvl4pPr marL="1370333" indent="-110793" algn="l" rtl="0" fontAlgn="base" latinLnBrk="1">
              <a:spcBef>
                <a:spcPct val="0"/>
              </a:spcBef>
              <a:spcAft>
                <a:spcPct val="0"/>
              </a:spcAft>
              <a:defRPr kumimoji="1" sz="1000" kern="1200">
                <a:solidFill>
                  <a:schemeClr val="tx1"/>
                </a:solidFill>
                <a:latin typeface="Rix고딕 L"/>
                <a:ea typeface="Rix고딕 L"/>
                <a:cs typeface="+mn-cs"/>
              </a:defRPr>
            </a:lvl4pPr>
            <a:lvl5pPr marL="1828083" indent="-148696" algn="l" rtl="0" fontAlgn="base" latinLnBrk="1">
              <a:spcBef>
                <a:spcPct val="0"/>
              </a:spcBef>
              <a:spcAft>
                <a:spcPct val="0"/>
              </a:spcAft>
              <a:defRPr kumimoji="1" sz="1000" kern="1200">
                <a:solidFill>
                  <a:schemeClr val="tx1"/>
                </a:solidFill>
                <a:latin typeface="Rix고딕 L"/>
                <a:ea typeface="Rix고딕 L"/>
                <a:cs typeface="+mn-cs"/>
              </a:defRPr>
            </a:lvl5pPr>
            <a:lvl6pPr marL="2099234" algn="l" defTabSz="839694" rtl="0" eaLnBrk="1" latinLnBrk="1" hangingPunct="1">
              <a:defRPr kumimoji="1" sz="1000" kern="1200">
                <a:solidFill>
                  <a:schemeClr val="tx1"/>
                </a:solidFill>
                <a:latin typeface="Rix고딕 L"/>
                <a:ea typeface="Rix고딕 L"/>
                <a:cs typeface="+mn-cs"/>
              </a:defRPr>
            </a:lvl6pPr>
            <a:lvl7pPr marL="2519081" algn="l" defTabSz="839694" rtl="0" eaLnBrk="1" latinLnBrk="1" hangingPunct="1">
              <a:defRPr kumimoji="1" sz="1000" kern="1200">
                <a:solidFill>
                  <a:schemeClr val="tx1"/>
                </a:solidFill>
                <a:latin typeface="Rix고딕 L"/>
                <a:ea typeface="Rix고딕 L"/>
                <a:cs typeface="+mn-cs"/>
              </a:defRPr>
            </a:lvl7pPr>
            <a:lvl8pPr marL="2938927" algn="l" defTabSz="839694" rtl="0" eaLnBrk="1" latinLnBrk="1" hangingPunct="1">
              <a:defRPr kumimoji="1" sz="1000" kern="1200">
                <a:solidFill>
                  <a:schemeClr val="tx1"/>
                </a:solidFill>
                <a:latin typeface="Rix고딕 L"/>
                <a:ea typeface="Rix고딕 L"/>
                <a:cs typeface="+mn-cs"/>
              </a:defRPr>
            </a:lvl8pPr>
            <a:lvl9pPr marL="3358774" algn="l" defTabSz="839694" rtl="0" eaLnBrk="1" latinLnBrk="1" hangingPunct="1">
              <a:defRPr kumimoji="1" sz="1000" kern="1200">
                <a:solidFill>
                  <a:schemeClr val="tx1"/>
                </a:solidFill>
                <a:latin typeface="Rix고딕 L"/>
                <a:ea typeface="Rix고딕 L"/>
                <a:cs typeface="+mn-cs"/>
              </a:defRPr>
            </a:lvl9pPr>
          </a:lstStyle>
          <a:p>
            <a:pPr>
              <a:defRPr/>
            </a:pPr>
            <a:fld id="{95631B65-E6D5-4CBC-BA4B-F51FB262ECC2}" type="slidenum">
              <a:rPr lang="ko-KR" altLang="en-US" sz="900" b="0">
                <a:solidFill>
                  <a:schemeClr val="tx1">
                    <a:lumMod val="75000"/>
                    <a:lumOff val="25000"/>
                  </a:schemeClr>
                </a:solidFill>
                <a:latin typeface="Wingdings"/>
                <a:sym typeface="Wingdings"/>
              </a:rPr>
              <a:pPr>
                <a:defRPr/>
              </a:pPr>
              <a:t>‹#›</a:t>
            </a:fld>
            <a:endParaRPr lang="ko-KR" altLang="en-US" sz="900" b="0">
              <a:solidFill>
                <a:schemeClr val="tx1">
                  <a:lumMod val="75000"/>
                  <a:lumOff val="25000"/>
                </a:schemeClr>
              </a:solidFill>
              <a:latin typeface="Wingdings"/>
              <a:sym typeface="Wingdings"/>
            </a:endParaRPr>
          </a:p>
        </p:txBody>
      </p:sp>
      <p:sp>
        <p:nvSpPr>
          <p:cNvPr id="5" name="Google Shape;19;p4"/>
          <p:cNvSpPr txBox="1">
            <a:spLocks noGrp="1"/>
          </p:cNvSpPr>
          <p:nvPr userDrawn="1">
            <p:ph type="sldNum" idx="10"/>
          </p:nvPr>
        </p:nvSpPr>
        <p:spPr>
          <a:xfrm>
            <a:off x="8595300" y="4851623"/>
            <a:ext cx="548700" cy="393600"/>
          </a:xfrm>
          <a:prstGeom prst="rect">
            <a:avLst/>
          </a:prstGeom>
        </p:spPr>
        <p:txBody>
          <a:bodyPr vert="horz" wrap="square" lIns="91424" tIns="91424" rIns="91424" bIns="91424" anchor="ctr" anchorCtr="0">
            <a:normAutofit/>
          </a:bodyPr>
          <a:lstStyle>
            <a:lvl1pPr>
              <a:defRPr b="1">
                <a:latin typeface="KoPub돋움체 Light"/>
                <a:ea typeface="KoPub돋움체 Light"/>
              </a:defRPr>
            </a:lvl1pPr>
          </a:lstStyle>
          <a:p>
            <a:pPr marL="0" lvl="0" indent="0" algn="r" rtl="0">
              <a:spcBef>
                <a:spcPts val="0"/>
              </a:spcBef>
              <a:spcAft>
                <a:spcPts val="0"/>
              </a:spcAft>
              <a:buNone/>
              <a:defRPr/>
            </a:pPr>
            <a:fld id="{00000000-1234-1234-1234-123412341234}" type="slidenum">
              <a:rPr lang="ko"/>
              <a:pPr marL="0" lvl="0" indent="0" algn="r" rtl="0">
                <a:spcBef>
                  <a:spcPts val="0"/>
                </a:spcBef>
                <a:spcAft>
                  <a:spcPts val="0"/>
                </a:spcAft>
                <a:buNone/>
                <a:defRPr/>
              </a:pPr>
              <a:t>‹#›</a:t>
            </a:fld>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wrap="square" lIns="91424" tIns="91424" rIns="91424" bIns="91424" anchor="t" anchorCtr="0">
            <a:normAutofit/>
          </a:bodyPr>
          <a:lstStyle>
            <a:lvl1pPr lvl="0">
              <a:spcBef>
                <a:spcPts val="0"/>
              </a:spcBef>
              <a:spcAft>
                <a:spcPts val="0"/>
              </a:spcAft>
              <a:buSzPts val="2800"/>
              <a:buNone/>
              <a:defRPr>
                <a:solidFill>
                  <a:srgbClr val="000000"/>
                </a:solidFill>
              </a:defRPr>
            </a:lvl1pPr>
            <a:lvl2pPr lvl="1">
              <a:spcBef>
                <a:spcPts val="0"/>
              </a:spcBef>
              <a:spcAft>
                <a:spcPts val="0"/>
              </a:spcAft>
              <a:buSzPts val="2800"/>
              <a:buNone/>
              <a:defRPr>
                <a:solidFill>
                  <a:srgbClr val="000000"/>
                </a:solidFill>
              </a:defRPr>
            </a:lvl2pPr>
            <a:lvl3pPr lvl="2">
              <a:spcBef>
                <a:spcPts val="0"/>
              </a:spcBef>
              <a:spcAft>
                <a:spcPts val="0"/>
              </a:spcAft>
              <a:buSzPts val="2800"/>
              <a:buNone/>
              <a:defRPr>
                <a:solidFill>
                  <a:srgbClr val="000000"/>
                </a:solidFill>
              </a:defRPr>
            </a:lvl3pPr>
            <a:lvl4pPr lvl="3">
              <a:spcBef>
                <a:spcPts val="0"/>
              </a:spcBef>
              <a:spcAft>
                <a:spcPts val="0"/>
              </a:spcAft>
              <a:buSzPts val="2800"/>
              <a:buNone/>
              <a:defRPr>
                <a:solidFill>
                  <a:srgbClr val="000000"/>
                </a:solidFill>
              </a:defRPr>
            </a:lvl4pPr>
            <a:lvl5pPr lvl="4">
              <a:spcBef>
                <a:spcPts val="0"/>
              </a:spcBef>
              <a:spcAft>
                <a:spcPts val="0"/>
              </a:spcAft>
              <a:buSzPts val="2800"/>
              <a:buNone/>
              <a:defRPr>
                <a:solidFill>
                  <a:srgbClr val="000000"/>
                </a:solidFill>
              </a:defRPr>
            </a:lvl5pPr>
            <a:lvl6pPr lvl="5">
              <a:spcBef>
                <a:spcPts val="0"/>
              </a:spcBef>
              <a:spcAft>
                <a:spcPts val="0"/>
              </a:spcAft>
              <a:buSzPts val="2800"/>
              <a:buNone/>
              <a:defRPr>
                <a:solidFill>
                  <a:srgbClr val="000000"/>
                </a:solidFill>
              </a:defRPr>
            </a:lvl6pPr>
            <a:lvl7pPr lvl="6">
              <a:spcBef>
                <a:spcPts val="0"/>
              </a:spcBef>
              <a:spcAft>
                <a:spcPts val="0"/>
              </a:spcAft>
              <a:buSzPts val="2800"/>
              <a:buNone/>
              <a:defRPr>
                <a:solidFill>
                  <a:srgbClr val="000000"/>
                </a:solidFill>
              </a:defRPr>
            </a:lvl7pPr>
            <a:lvl8pPr lvl="7">
              <a:spcBef>
                <a:spcPts val="0"/>
              </a:spcBef>
              <a:spcAft>
                <a:spcPts val="0"/>
              </a:spcAft>
              <a:buSzPts val="2800"/>
              <a:buNone/>
              <a:defRPr>
                <a:solidFill>
                  <a:srgbClr val="000000"/>
                </a:solidFill>
              </a:defRPr>
            </a:lvl8pPr>
            <a:lvl9pPr lvl="8">
              <a:spcBef>
                <a:spcPts val="0"/>
              </a:spcBef>
              <a:spcAft>
                <a:spcPts val="0"/>
              </a:spcAft>
              <a:buSzPts val="2800"/>
              <a:buNone/>
              <a:defRPr>
                <a:solidFill>
                  <a:srgbClr val="000000"/>
                </a:solidFill>
              </a:defRPr>
            </a:lvl9pPr>
          </a:lstStyle>
          <a:p>
            <a:pPr lvl="0">
              <a:defRPr/>
            </a:pPr>
            <a:endParaRPr lang="ko-KR" altLang="en-US"/>
          </a:p>
        </p:txBody>
      </p:sp>
      <p:sp>
        <p:nvSpPr>
          <p:cNvPr id="18" name="Google Shape;18;p4"/>
          <p:cNvSpPr txBox="1">
            <a:spLocks noGrp="1"/>
          </p:cNvSpPr>
          <p:nvPr>
            <p:ph type="body" idx="1"/>
          </p:nvPr>
        </p:nvSpPr>
        <p:spPr>
          <a:xfrm>
            <a:off x="311700" y="1152475"/>
            <a:ext cx="8520600" cy="3416400"/>
          </a:xfrm>
          <a:prstGeom prst="rect">
            <a:avLst/>
          </a:prstGeom>
        </p:spPr>
        <p:txBody>
          <a:bodyPr wrap="square" lIns="91424" tIns="91424" rIns="91424" bIns="91424" anchor="t" anchorCtr="0">
            <a:normAutofit/>
          </a:bodyPr>
          <a:lstStyle>
            <a:lvl1pPr marL="457200" lvl="0" indent="-342900">
              <a:spcBef>
                <a:spcPts val="0"/>
              </a:spcBef>
              <a:spcAft>
                <a:spcPts val="0"/>
              </a:spcAft>
              <a:buSzPts val="1800"/>
              <a:buChar char="●"/>
              <a:defRPr>
                <a:solidFill>
                  <a:srgbClr val="000000"/>
                </a:solidFill>
              </a:defRPr>
            </a:lvl1pPr>
            <a:lvl2pPr marL="914400" lvl="1" indent="-317500">
              <a:spcBef>
                <a:spcPts val="0"/>
              </a:spcBef>
              <a:spcAft>
                <a:spcPts val="0"/>
              </a:spcAft>
              <a:buSzPts val="1400"/>
              <a:buChar char="○"/>
              <a:defRPr>
                <a:solidFill>
                  <a:srgbClr val="000000"/>
                </a:solidFill>
              </a:defRPr>
            </a:lvl2pPr>
            <a:lvl3pPr marL="1371600" lvl="2" indent="-317500">
              <a:spcBef>
                <a:spcPts val="0"/>
              </a:spcBef>
              <a:spcAft>
                <a:spcPts val="0"/>
              </a:spcAft>
              <a:buSzPts val="1400"/>
              <a:buChar char="■"/>
              <a:defRPr>
                <a:solidFill>
                  <a:srgbClr val="000000"/>
                </a:solidFill>
              </a:defRPr>
            </a:lvl3pPr>
            <a:lvl4pPr marL="1828800" lvl="3" indent="-317500">
              <a:spcBef>
                <a:spcPts val="0"/>
              </a:spcBef>
              <a:spcAft>
                <a:spcPts val="0"/>
              </a:spcAft>
              <a:buSzPts val="1400"/>
              <a:buChar char="●"/>
              <a:defRPr>
                <a:solidFill>
                  <a:srgbClr val="000000"/>
                </a:solidFill>
              </a:defRPr>
            </a:lvl4pPr>
            <a:lvl5pPr marL="2286000" lvl="4" indent="-317500">
              <a:spcBef>
                <a:spcPts val="0"/>
              </a:spcBef>
              <a:spcAft>
                <a:spcPts val="0"/>
              </a:spcAft>
              <a:buSzPts val="1400"/>
              <a:buChar char="○"/>
              <a:defRPr>
                <a:solidFill>
                  <a:srgbClr val="000000"/>
                </a:solidFill>
              </a:defRPr>
            </a:lvl5pPr>
            <a:lvl6pPr marL="2743200" lvl="5" indent="-317500">
              <a:spcBef>
                <a:spcPts val="0"/>
              </a:spcBef>
              <a:spcAft>
                <a:spcPts val="0"/>
              </a:spcAft>
              <a:buSzPts val="1400"/>
              <a:buChar char="■"/>
              <a:defRPr>
                <a:solidFill>
                  <a:srgbClr val="000000"/>
                </a:solidFill>
              </a:defRPr>
            </a:lvl6pPr>
            <a:lvl7pPr marL="3200400" lvl="6" indent="-317500">
              <a:spcBef>
                <a:spcPts val="0"/>
              </a:spcBef>
              <a:spcAft>
                <a:spcPts val="0"/>
              </a:spcAft>
              <a:buSzPts val="1400"/>
              <a:buChar char="●"/>
              <a:defRPr>
                <a:solidFill>
                  <a:srgbClr val="000000"/>
                </a:solidFill>
              </a:defRPr>
            </a:lvl7pPr>
            <a:lvl8pPr marL="3657600" lvl="7" indent="-317500">
              <a:spcBef>
                <a:spcPts val="0"/>
              </a:spcBef>
              <a:spcAft>
                <a:spcPts val="0"/>
              </a:spcAft>
              <a:buSzPts val="1400"/>
              <a:buChar char="○"/>
              <a:defRPr>
                <a:solidFill>
                  <a:srgbClr val="000000"/>
                </a:solidFill>
              </a:defRPr>
            </a:lvl8pPr>
            <a:lvl9pPr marL="4114800" lvl="8" indent="-317500">
              <a:spcBef>
                <a:spcPts val="0"/>
              </a:spcBef>
              <a:spcAft>
                <a:spcPts val="0"/>
              </a:spcAft>
              <a:buSzPts val="1400"/>
              <a:buChar char="■"/>
              <a:defRPr>
                <a:solidFill>
                  <a:srgbClr val="000000"/>
                </a:solidFill>
              </a:defRPr>
            </a:lvl9pPr>
          </a:lstStyle>
          <a:p>
            <a:pPr lvl="0">
              <a:defRPr/>
            </a:pPr>
            <a:endParaRPr lang="ko-KR" altLang="en-US"/>
          </a:p>
        </p:txBody>
      </p:sp>
      <p:sp>
        <p:nvSpPr>
          <p:cNvPr id="19" name="Google Shape;19;p4"/>
          <p:cNvSpPr txBox="1">
            <a:spLocks noGrp="1"/>
          </p:cNvSpPr>
          <p:nvPr>
            <p:ph type="sldNum" idx="12"/>
          </p:nvPr>
        </p:nvSpPr>
        <p:spPr>
          <a:xfrm>
            <a:off x="8595300" y="4851623"/>
            <a:ext cx="548700" cy="393600"/>
          </a:xfrm>
          <a:prstGeom prst="rect">
            <a:avLst/>
          </a:prstGeom>
        </p:spPr>
        <p:txBody>
          <a:bodyPr wrap="square" lIns="91424" tIns="91424" rIns="91424" bIns="91424" anchor="ctr" anchorCtr="0">
            <a:normAutofit/>
          </a:bodyPr>
          <a:lstStyle>
            <a:lvl1pPr lvl="0">
              <a:buNone/>
              <a:defRPr b="1">
                <a:solidFill>
                  <a:schemeClr val="lt1"/>
                </a:solidFill>
                <a:latin typeface="KoPub돋움체 Light"/>
                <a:ea typeface="KoPub돋움체 Light"/>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defRPr/>
            </a:pPr>
            <a:fld id="{00000000-1234-1234-1234-123412341234}" type="slidenum">
              <a:rPr lang="ko"/>
              <a:pPr marL="0" lvl="0" indent="0" algn="r" rtl="0">
                <a:spcBef>
                  <a:spcPts val="0"/>
                </a:spcBef>
                <a:spcAft>
                  <a:spcPts val="0"/>
                </a:spcAft>
                <a:buNone/>
                <a:defRPr/>
              </a:pPr>
              <a:t>‹#›</a:t>
            </a:fld>
            <a:endParaRPr/>
          </a:p>
        </p:txBody>
      </p:sp>
    </p:spTree>
  </p:cSld>
  <p:clrMapOvr>
    <a:masterClrMapping/>
  </p:clrMapOvr>
  <p:transition/>
</p:sldLayout>
</file>

<file path=ppt/slideLayouts/slideLayout1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BODY" type="tx">
  <p:cSld name="TITLE_AND_BODY">
    <p:spTree>
      <p:nvGrpSpPr>
        <p:cNvPr id="1" name=""/>
        <p:cNvGrpSpPr/>
        <p:nvPr/>
      </p:nvGrpSpPr>
      <p:grpSpPr>
        <a:xfrm>
          <a:off x="0" y="0"/>
          <a:ext cx="0" cy="0"/>
          <a:chOff x="0" y="0"/>
          <a:chExt cx="0" cy="0"/>
        </a:xfrm>
      </p:grpSpPr>
      <p:sp>
        <p:nvSpPr>
          <p:cNvPr id="96" name="슬라이드 번호"/>
          <p:cNvSpPr txBox="1">
            <a:spLocks noGrp="1"/>
          </p:cNvSpPr>
          <p:nvPr>
            <p:ph type="sldNum" sz="quarter" idx="2"/>
          </p:nvPr>
        </p:nvSpPr>
        <p:spPr>
          <a:xfrm>
            <a:off x="8821315" y="4887148"/>
            <a:ext cx="322685" cy="322549"/>
          </a:xfrm>
          <a:prstGeom prst="rect">
            <a:avLst/>
          </a:prstGeom>
        </p:spPr>
        <p:txBody>
          <a:bodyPr lIns="91423" tIns="91423" rIns="91423" bIns="91423">
            <a:normAutofit/>
          </a:bodyPr>
          <a:lstStyle>
            <a:lvl1pPr>
              <a:defRPr b="1">
                <a:solidFill>
                  <a:srgbClr val="ffffff"/>
                </a:solidFill>
                <a:latin typeface="KoPub돋움체 Light"/>
                <a:ea typeface="KoPub돋움체 Light"/>
                <a:cs typeface="KoPub돋움체 Light"/>
                <a:sym typeface="KoPub돋움체 Light"/>
              </a:defRPr>
            </a:lvl1pPr>
          </a:lstStyle>
          <a:p>
            <a:pPr>
              <a:defRPr/>
            </a:pPr>
            <a:fld id="{86CB4B4D-7CA3-9044-876B-883B54F8677D}" type="slidenum">
              <a:rPr lang="ko-KR" altLang="en-US"/>
              <a:pPr>
                <a:defRPr/>
              </a:pPr>
              <a:t>&lt;#&gt;</a:t>
            </a:fld>
            <a:endParaRPr lang="ko-KR" altLang="en-US"/>
          </a:p>
        </p:txBody>
      </p:sp>
      <p:sp>
        <p:nvSpPr>
          <p:cNvPr id="97" name="Google Shape;68;p15"/>
          <p:cNvSpPr/>
          <p:nvPr/>
        </p:nvSpPr>
        <p:spPr>
          <a:xfrm>
            <a:off x="149866" y="0"/>
            <a:ext cx="8844268" cy="295272"/>
          </a:xfrm>
          <a:prstGeom prst="rect">
            <a:avLst/>
          </a:prstGeom>
          <a:solidFill>
            <a:srgbClr val="779014"/>
          </a:solidFill>
          <a:ln w="12700">
            <a:miter/>
          </a:ln>
        </p:spPr>
        <p:txBody>
          <a:bodyPr lIns="45719" rIns="45719"/>
          <a:lstStyle/>
          <a:p>
            <a:pPr defTabSz="685800">
              <a:lnSpc>
                <a:spcPct val="90000"/>
              </a:lnSpc>
              <a:defRPr sz="1600" b="1">
                <a:solidFill>
                  <a:srgbClr val="ffffff"/>
                </a:solidFill>
                <a:latin typeface="KoPub돋움체 Light"/>
                <a:ea typeface="KoPub돋움체 Light"/>
                <a:cs typeface="+mn-cs"/>
              </a:defRPr>
            </a:pP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6685349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ko-KR" altLang="en-US"/>
              <a:t>마스터 제목 스타일 편집</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78266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A5FFAB59-05A6-41B5-A2D4-5F61552A237A}"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93163192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A5FFAB59-05A6-41B5-A2D4-5F61552A237A}" type="datetimeFigureOut">
              <a:rPr lang="en-US" smtClean="0"/>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9687915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A5FFAB59-05A6-41B5-A2D4-5F61552A237A}" type="datetimeFigureOut">
              <a:rPr lang="en-US" smtClean="0"/>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40122015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FFAB59-05A6-41B5-A2D4-5F61552A237A}"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23951480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ko-KR" altLang="en-US"/>
              <a:t>마스터 제목 스타일 편집</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5FFAB59-05A6-41B5-A2D4-5F61552A237A}"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84366668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5FFAB59-05A6-41B5-A2D4-5F61552A237A}"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2509576271"/>
      </p:ext>
    </p:extLst>
  </p:cSld>
  <p:clrMapOvr>
    <a:masterClrMapping/>
  </p:clrMapOvr>
  <p:hf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기본">
    <p:bg>
      <p:bgPr shadeToTitle="0">
        <a:solidFill>
          <a:srgbClr val="0b0b1a"/>
        </a:solidFill>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Title Placeholder 1"/>
          <p:cNvSpPr>
            <a:spLocks noGrp="1"/>
          </p:cNvSpPr>
          <p:nvPr>
            <p:ph type="title" idx="0"/>
          </p:nvPr>
        </p:nvSpPr>
        <p:spPr>
          <a:xfrm>
            <a:off x="857250" y="457200"/>
            <a:ext cx="7406640" cy="1017270"/>
          </a:xfrm>
          <a:prstGeom prst="rect">
            <a:avLst/>
          </a:prstGeom>
        </p:spPr>
        <p:txBody>
          <a:bodyPr vert="horz" lIns="91440" tIns="45720" rIns="91440" bIns="45720" anchor="ctr">
            <a:normAutofit/>
          </a:bodyPr>
          <a:lstStyle/>
          <a:p>
            <a:pPr lvl="0">
              <a:defRPr/>
            </a:pPr>
            <a:r>
              <a:rPr lang="ko-KR" altLang="en-US"/>
              <a:t>마스터 제목 스타일 편집</a:t>
            </a:r>
            <a:endParaRPr lang="en-US"/>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a:normAutofit/>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anchor="ctr"/>
          <a:lstStyle>
            <a:lvl1pPr algn="l">
              <a:defRPr sz="900">
                <a:solidFill>
                  <a:schemeClr val="accent1"/>
                </a:solidFill>
              </a:defRPr>
            </a:lvl1pPr>
          </a:lstStyle>
          <a:p>
            <a:pPr lvl="0">
              <a:defRPr/>
            </a:pPr>
            <a:fld id="{A5FFAB59-05A6-41B5-A2D4-5F61552A237A}" type="datetime1">
              <a:rPr lang="en-US"/>
              <a:pPr lvl="0">
                <a:defRPr/>
              </a:pPr>
              <a:t>9/10/2025</a:t>
            </a:fld>
            <a:endParaRPr lang="en-US"/>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anchor="ctr"/>
          <a:lstStyle>
            <a:lvl1pPr algn="ctr">
              <a:defRPr sz="900">
                <a:solidFill>
                  <a:schemeClr val="accent1"/>
                </a:solidFill>
              </a:defRPr>
            </a:lvl1pPr>
          </a:lstStyle>
          <a:p>
            <a:pPr lvl="0">
              <a:defRPr/>
            </a:pPr>
            <a:r>
              <a:rPr lang="ko-KR" altLang="en-US"/>
              <a:t/>
            </a:r>
            <a:endParaRPr lang="ko-KR" altLang="en-US"/>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anchor="ctr"/>
          <a:lstStyle>
            <a:lvl1pPr algn="r">
              <a:defRPr sz="900">
                <a:solidFill>
                  <a:schemeClr val="accent1"/>
                </a:solidFill>
              </a:defRPr>
            </a:lvl1p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a:t>
            </a:fld>
            <a:endParaRPr lang="ko" altLang="en-US"/>
          </a:p>
        </p:txBody>
      </p:sp>
    </p:spTree>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Lst>
  <p:transition xmlns:mc="http://schemas.openxmlformats.org/markup-compatibility/2006" xmlns:hp="http://schemas.haansoft.com/office/presentation/8.0" mc:Ignorable="hp" hp:hslDur="500"/>
  <p:hf hdr="0" ftr="0" dt="0"/>
  <p:txStyles>
    <p:titleStyle>
      <a:lvl1pPr algn="l" defTabSz="685800" rtl="0" eaLnBrk="1" latinLnBrk="1"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1" hangingPunct="1">
        <a:lnSpc>
          <a:spcPct val="90000"/>
        </a:lnSpc>
        <a:spcBef>
          <a:spcPts val="1050"/>
        </a:spcBef>
        <a:buClr>
          <a:schemeClr val="accent1"/>
        </a:buClr>
        <a:buSzPct val="80000"/>
        <a:buFont typeface="Corbel"/>
        <a:buChar char="•"/>
        <a:defRPr sz="1650" kern="1200">
          <a:solidFill>
            <a:schemeClr val="accent1"/>
          </a:solidFill>
          <a:latin typeface="+mn-lt"/>
          <a:ea typeface="+mn-ea"/>
          <a:cs typeface="+mn-cs"/>
        </a:defRPr>
      </a:lvl1pPr>
      <a:lvl2pPr marL="342900" indent="-137160" algn="l" defTabSz="685800" rtl="0" eaLnBrk="1" latinLnBrk="1" hangingPunct="1">
        <a:lnSpc>
          <a:spcPct val="90000"/>
        </a:lnSpc>
        <a:spcBef>
          <a:spcPts val="150"/>
        </a:spcBef>
        <a:spcAft>
          <a:spcPts val="300"/>
        </a:spcAft>
        <a:buClr>
          <a:schemeClr val="accent1"/>
        </a:buClr>
        <a:buSzPct val="80000"/>
        <a:buFont typeface="Corbel"/>
        <a:buChar char="•"/>
        <a:defRPr sz="1500" kern="1200">
          <a:solidFill>
            <a:schemeClr val="accent1"/>
          </a:solidFill>
          <a:latin typeface="+mn-lt"/>
          <a:ea typeface="+mn-ea"/>
          <a:cs typeface="+mn-cs"/>
        </a:defRPr>
      </a:lvl2pPr>
      <a:lvl3pPr marL="548640" indent="-137160" algn="l" defTabSz="685800" rtl="0" eaLnBrk="1" latinLnBrk="1" hangingPunct="1">
        <a:lnSpc>
          <a:spcPct val="90000"/>
        </a:lnSpc>
        <a:spcBef>
          <a:spcPts val="150"/>
        </a:spcBef>
        <a:spcAft>
          <a:spcPts val="300"/>
        </a:spcAft>
        <a:buClr>
          <a:schemeClr val="accent1"/>
        </a:buClr>
        <a:buSzPct val="80000"/>
        <a:buFont typeface="Corbel"/>
        <a:buChar char="•"/>
        <a:defRPr sz="1350" kern="1200">
          <a:solidFill>
            <a:schemeClr val="accent1"/>
          </a:solidFill>
          <a:latin typeface="+mn-lt"/>
          <a:ea typeface="+mn-ea"/>
          <a:cs typeface="+mn-cs"/>
        </a:defRPr>
      </a:lvl3pPr>
      <a:lvl4pPr marL="754380" indent="-13716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4pPr>
      <a:lvl5pPr marL="960120" indent="-13716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5pPr>
      <a:lvl6pPr marL="1200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6pPr>
      <a:lvl7pPr marL="1425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7pPr>
      <a:lvl8pPr marL="1650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8pPr>
      <a:lvl9pPr marL="1875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12.xml"  /><Relationship Id="rId3" Type="http://schemas.openxmlformats.org/officeDocument/2006/relationships/image" Target="../media/image2.png"  /><Relationship Id="rId4" Type="http://schemas.openxmlformats.org/officeDocument/2006/relationships/image" Target="../media/image3.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12.xml"  /><Relationship Id="rId3" Type="http://schemas.openxmlformats.org/officeDocument/2006/relationships/image" Target="../media/image4.png"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12.xml"  /><Relationship Id="rId3" Type="http://schemas.openxmlformats.org/officeDocument/2006/relationships/image" Target="../media/image5.png"  /><Relationship Id="rId4" Type="http://schemas.openxmlformats.org/officeDocument/2006/relationships/image" Target="../media/image6.pn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12.xml"  /><Relationship Id="rId3" Type="http://schemas.openxmlformats.org/officeDocument/2006/relationships/image" Target="../media/image7.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12.xml"  /><Relationship Id="rId3" Type="http://schemas.openxmlformats.org/officeDocument/2006/relationships/image" Target="../media/image8.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12.xml"  /><Relationship Id="rId3" Type="http://schemas.openxmlformats.org/officeDocument/2006/relationships/image" Target="../media/image9.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12.xml"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12.xml"  /><Relationship Id="rId3" Type="http://schemas.openxmlformats.org/officeDocument/2006/relationships/image" Target="../media/image13.png"  /><Relationship Id="rId4" Type="http://schemas.openxmlformats.org/officeDocument/2006/relationships/image" Target="../media/image14.png"  /><Relationship Id="rId5" Type="http://schemas.openxmlformats.org/officeDocument/2006/relationships/image" Target="../media/image15.png"  /><Relationship Id="rId6" Type="http://schemas.openxmlformats.org/officeDocument/2006/relationships/image" Target="../media/image16.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7.png"  /><Relationship Id="rId3" Type="http://schemas.openxmlformats.org/officeDocument/2006/relationships/image" Target="../media/image18.png"  /><Relationship Id="rId4" Type="http://schemas.openxmlformats.org/officeDocument/2006/relationships/image" Target="../media/image1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0.png"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15.xml"  /><Relationship Id="rId3" Type="http://schemas.openxmlformats.org/officeDocument/2006/relationships/image" Target="../media/image24.png"  /><Relationship Id="rId4" Type="http://schemas.openxmlformats.org/officeDocument/2006/relationships/image" Target="../media/image25.png"  /><Relationship Id="rId5" Type="http://schemas.openxmlformats.org/officeDocument/2006/relationships/image" Target="../media/image26.png"  /><Relationship Id="rId6" Type="http://schemas.openxmlformats.org/officeDocument/2006/relationships/image" Target="../media/image27.png"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15.xml"  /><Relationship Id="rId3" Type="http://schemas.openxmlformats.org/officeDocument/2006/relationships/image" Target="../media/image28.png"  /><Relationship Id="rId4" Type="http://schemas.openxmlformats.org/officeDocument/2006/relationships/image" Target="../media/image29.png"  /><Relationship Id="rId5" Type="http://schemas.openxmlformats.org/officeDocument/2006/relationships/image" Target="../media/image30.png"  /><Relationship Id="rId6" Type="http://schemas.openxmlformats.org/officeDocument/2006/relationships/image" Target="../media/image31.png"  /></Relationships>
</file>

<file path=ppt/slides/_rels/slide24.xml.rels><?xml version="1.0" encoding="UTF-8" standalone="yes" ?><Relationships xmlns="http://schemas.openxmlformats.org/package/2006/relationships"><Relationship Id="rId1" Type="http://schemas.openxmlformats.org/officeDocument/2006/relationships/notesSlide" Target="../notesSlides/notesSlide21.xml"  /><Relationship Id="rId2" Type="http://schemas.openxmlformats.org/officeDocument/2006/relationships/slideLayout" Target="../slideLayouts/slideLayout12.xml"  /><Relationship Id="rId3" Type="http://schemas.openxmlformats.org/officeDocument/2006/relationships/image" Target="../media/image32.png"  /><Relationship Id="rId4" Type="http://schemas.openxmlformats.org/officeDocument/2006/relationships/image" Target="../media/image33.png"  /><Relationship Id="rId5" Type="http://schemas.openxmlformats.org/officeDocument/2006/relationships/image" Target="../media/image34.png"  /><Relationship Id="rId6" Type="http://schemas.openxmlformats.org/officeDocument/2006/relationships/image" Target="../media/image35.png"  /><Relationship Id="rId7" Type="http://schemas.openxmlformats.org/officeDocument/2006/relationships/image" Target="../media/image36.png"  /><Relationship Id="rId8" Type="http://schemas.openxmlformats.org/officeDocument/2006/relationships/image" Target="../media/image37.png"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12.xml"  /><Relationship Id="rId3" Type="http://schemas.openxmlformats.org/officeDocument/2006/relationships/image" Target="../media/image38.png"  /><Relationship Id="rId4" Type="http://schemas.openxmlformats.org/officeDocument/2006/relationships/image" Target="../media/image39.png"  /><Relationship Id="rId5" Type="http://schemas.openxmlformats.org/officeDocument/2006/relationships/image" Target="../media/image40.png"  /><Relationship Id="rId6" Type="http://schemas.openxmlformats.org/officeDocument/2006/relationships/image" Target="../media/image41.png"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12.xml"  /><Relationship Id="rId3" Type="http://schemas.openxmlformats.org/officeDocument/2006/relationships/image" Target="../media/image42.png"  /><Relationship Id="rId4" Type="http://schemas.openxmlformats.org/officeDocument/2006/relationships/image" Target="../media/image43.png"  /></Relationships>
</file>

<file path=ppt/slides/_rels/slide27.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12.xml"  /><Relationship Id="rId3" Type="http://schemas.openxmlformats.org/officeDocument/2006/relationships/image" Target="../media/image44.png"  /><Relationship Id="rId4" Type="http://schemas.openxmlformats.org/officeDocument/2006/relationships/image" Target="../media/image45.png"  /><Relationship Id="rId5" Type="http://schemas.openxmlformats.org/officeDocument/2006/relationships/image" Target="../media/image46.png"  /><Relationship Id="rId6" Type="http://schemas.openxmlformats.org/officeDocument/2006/relationships/image" Target="../media/image47.png"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12.xml"  /><Relationship Id="rId3" Type="http://schemas.openxmlformats.org/officeDocument/2006/relationships/image" Target="../media/image48.png"  /><Relationship Id="rId4" Type="http://schemas.openxmlformats.org/officeDocument/2006/relationships/image" Target="../media/image49.png"  /></Relationships>
</file>

<file path=ppt/slides/_rels/slide29.xml.rels><?xml version="1.0" encoding="UTF-8" standalone="yes" ?><Relationships xmlns="http://schemas.openxmlformats.org/package/2006/relationships"><Relationship Id="rId1" Type="http://schemas.openxmlformats.org/officeDocument/2006/relationships/notesSlide" Target="../notesSlides/notesSlide26.xml"  /><Relationship Id="rId2"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notesSlide" Target="../notesSlides/notesSlide27.xml"  /><Relationship Id="rId2"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1" Type="http://schemas.openxmlformats.org/officeDocument/2006/relationships/notesSlide" Target="../notesSlides/notesSlide28.xml"  /><Relationship Id="rId2" Type="http://schemas.openxmlformats.org/officeDocument/2006/relationships/slideLayout" Target="../slideLayouts/slideLayout12.xml"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29.xml"  /><Relationship Id="rId2" Type="http://schemas.openxmlformats.org/officeDocument/2006/relationships/slideLayout" Target="../slideLayouts/slideLayout12.xml"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30.xml"  /><Relationship Id="rId2"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1" Type="http://schemas.openxmlformats.org/officeDocument/2006/relationships/notesSlide" Target="../notesSlides/notesSlide31.xml"  /><Relationship Id="rId2" Type="http://schemas.openxmlformats.org/officeDocument/2006/relationships/slideLayout" Target="../slideLayouts/slideLayout12.xml"  /><Relationship Id="rId3" Type="http://schemas.openxmlformats.org/officeDocument/2006/relationships/image" Target="../media/image50.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1.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32.xml"  /><Relationship Id="rId2" Type="http://schemas.openxmlformats.org/officeDocument/2006/relationships/slideLayout" Target="../slideLayouts/slideLayout14.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2.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33.xml"  /><Relationship Id="rId2" Type="http://schemas.openxmlformats.org/officeDocument/2006/relationships/slideLayout" Target="../slideLayouts/slideLayout14.xml"  /><Relationship Id="rId3" Type="http://schemas.openxmlformats.org/officeDocument/2006/relationships/image" Target="../media/image53.png"  /><Relationship Id="rId4" Type="http://schemas.openxmlformats.org/officeDocument/2006/relationships/image" Target="../media/image54.png"  /></Relationships>
</file>

<file path=ppt/slides/_rels/slide39.xml.rels><?xml version="1.0" encoding="UTF-8" standalone="yes" ?><Relationships xmlns="http://schemas.openxmlformats.org/package/2006/relationships"><Relationship Id="rId1" Type="http://schemas.openxmlformats.org/officeDocument/2006/relationships/notesSlide" Target="../notesSlides/notesSlide34.xml"  /><Relationship Id="rId2" Type="http://schemas.openxmlformats.org/officeDocument/2006/relationships/slideLayout" Target="../slideLayouts/slideLayout14.xml"  /><Relationship Id="rId3" Type="http://schemas.openxmlformats.org/officeDocument/2006/relationships/image" Target="../media/image55.png"  /></Relationships>
</file>

<file path=ppt/slides/_rels/slide4.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1" Type="http://schemas.openxmlformats.org/officeDocument/2006/relationships/notesSlide" Target="../notesSlides/notesSlide35.xml"  /><Relationship Id="rId2" Type="http://schemas.openxmlformats.org/officeDocument/2006/relationships/slideLayout" Target="../slideLayouts/slideLayout12.xml"  /><Relationship Id="rId3" Type="http://schemas.openxmlformats.org/officeDocument/2006/relationships/image" Target="../media/image56.png"  /></Relationships>
</file>

<file path=ppt/slides/_rels/slide41.xml.rels><?xml version="1.0" encoding="UTF-8" standalone="yes" ?><Relationships xmlns="http://schemas.openxmlformats.org/package/2006/relationships"><Relationship Id="rId1" Type="http://schemas.openxmlformats.org/officeDocument/2006/relationships/notesSlide" Target="../notesSlides/notesSlide36.xml"  /><Relationship Id="rId2" Type="http://schemas.openxmlformats.org/officeDocument/2006/relationships/slideLayout" Target="../slideLayouts/slideLayout12.xml"  /><Relationship Id="rId3" Type="http://schemas.openxmlformats.org/officeDocument/2006/relationships/image" Target="../media/image57.png"  /></Relationships>
</file>

<file path=ppt/slides/_rels/slide42.xml.rels><?xml version="1.0" encoding="UTF-8" standalone="yes" ?><Relationships xmlns="http://schemas.openxmlformats.org/package/2006/relationships"><Relationship Id="rId1" Type="http://schemas.openxmlformats.org/officeDocument/2006/relationships/notesSlide" Target="../notesSlides/notesSlide37.xml"  /><Relationship Id="rId2" Type="http://schemas.openxmlformats.org/officeDocument/2006/relationships/slideLayout" Target="../slideLayouts/slideLayout12.xml"  /><Relationship Id="rId3" Type="http://schemas.openxmlformats.org/officeDocument/2006/relationships/image" Target="../media/image58.png"  /><Relationship Id="rId4" Type="http://schemas.openxmlformats.org/officeDocument/2006/relationships/image" Target="../media/image59.png"  /></Relationships>
</file>

<file path=ppt/slides/_rels/slide43.xml.rels><?xml version="1.0" encoding="UTF-8" standalone="yes" ?><Relationships xmlns="http://schemas.openxmlformats.org/package/2006/relationships"><Relationship Id="rId1" Type="http://schemas.openxmlformats.org/officeDocument/2006/relationships/notesSlide" Target="../notesSlides/notesSlide38.xml"  /><Relationship Id="rId2" Type="http://schemas.openxmlformats.org/officeDocument/2006/relationships/slideLayout" Target="../slideLayouts/slideLayout12.xml"  /><Relationship Id="rId3" Type="http://schemas.openxmlformats.org/officeDocument/2006/relationships/image" Target="../media/image60.png"  /><Relationship Id="rId4" Type="http://schemas.openxmlformats.org/officeDocument/2006/relationships/image" Target="../media/image61.png"  /></Relationships>
</file>

<file path=ppt/slides/_rels/slide44.xml.rels><?xml version="1.0" encoding="UTF-8" standalone="yes" ?><Relationships xmlns="http://schemas.openxmlformats.org/package/2006/relationships"><Relationship Id="rId1" Type="http://schemas.openxmlformats.org/officeDocument/2006/relationships/notesSlide" Target="../notesSlides/notesSlide39.xml"  /><Relationship Id="rId2" Type="http://schemas.openxmlformats.org/officeDocument/2006/relationships/slideLayout" Target="../slideLayouts/slideLayout12.xml"  /><Relationship Id="rId3" Type="http://schemas.openxmlformats.org/officeDocument/2006/relationships/image" Target="../media/image62.png"  /><Relationship Id="rId4" Type="http://schemas.openxmlformats.org/officeDocument/2006/relationships/image" Target="../media/image63.png"  /></Relationships>
</file>

<file path=ppt/slides/_rels/slide45.xml.rels><?xml version="1.0" encoding="UTF-8" standalone="yes" ?><Relationships xmlns="http://schemas.openxmlformats.org/package/2006/relationships"><Relationship Id="rId1" Type="http://schemas.openxmlformats.org/officeDocument/2006/relationships/notesSlide" Target="../notesSlides/notesSlide40.xml"  /><Relationship Id="rId2" Type="http://schemas.openxmlformats.org/officeDocument/2006/relationships/slideLayout" Target="../slideLayouts/slideLayout12.xml"  /><Relationship Id="rId3" Type="http://schemas.openxmlformats.org/officeDocument/2006/relationships/image" Target="../media/image64.png"  /></Relationships>
</file>

<file path=ppt/slides/_rels/slide46.xml.rels><?xml version="1.0" encoding="UTF-8" standalone="yes" ?><Relationships xmlns="http://schemas.openxmlformats.org/package/2006/relationships"><Relationship Id="rId1" Type="http://schemas.openxmlformats.org/officeDocument/2006/relationships/notesSlide" Target="../notesSlides/notesSlide41.xml"  /><Relationship Id="rId2" Type="http://schemas.openxmlformats.org/officeDocument/2006/relationships/slideLayout" Target="../slideLayouts/slideLayout12.xml"  /><Relationship Id="rId3" Type="http://schemas.openxmlformats.org/officeDocument/2006/relationships/image" Target="../media/image65.png"  /><Relationship Id="rId4" Type="http://schemas.openxmlformats.org/officeDocument/2006/relationships/image" Target="../media/image66.png"  /></Relationships>
</file>

<file path=ppt/slides/_rels/slide47.xml.rels><?xml version="1.0" encoding="UTF-8" standalone="yes" ?><Relationships xmlns="http://schemas.openxmlformats.org/package/2006/relationships"><Relationship Id="rId1" Type="http://schemas.openxmlformats.org/officeDocument/2006/relationships/notesSlide" Target="../notesSlides/notesSlide42.xml"  /><Relationship Id="rId2" Type="http://schemas.openxmlformats.org/officeDocument/2006/relationships/slideLayout" Target="../slideLayouts/slideLayout12.xml"  /><Relationship Id="rId3" Type="http://schemas.openxmlformats.org/officeDocument/2006/relationships/image" Target="../media/image67.png"  /></Relationships>
</file>

<file path=ppt/slides/_rels/slide48.xml.rels><?xml version="1.0" encoding="UTF-8" standalone="yes" ?><Relationships xmlns="http://schemas.openxmlformats.org/package/2006/relationships"><Relationship Id="rId1" Type="http://schemas.openxmlformats.org/officeDocument/2006/relationships/notesSlide" Target="../notesSlides/notesSlide43.xml"  /><Relationship Id="rId2" Type="http://schemas.openxmlformats.org/officeDocument/2006/relationships/slideLayout" Target="../slideLayouts/slideLayout12.xml"  /><Relationship Id="rId3" Type="http://schemas.openxmlformats.org/officeDocument/2006/relationships/image" Target="../media/image68.png"  /></Relationships>
</file>

<file path=ppt/slides/_rels/slide49.xml.rels><?xml version="1.0" encoding="UTF-8" standalone="yes" ?><Relationships xmlns="http://schemas.openxmlformats.org/package/2006/relationships"><Relationship Id="rId1" Type="http://schemas.openxmlformats.org/officeDocument/2006/relationships/notesSlide" Target="../notesSlides/notesSlide44.xml"  /><Relationship Id="rId2" Type="http://schemas.openxmlformats.org/officeDocument/2006/relationships/slideLayout" Target="../slideLayouts/slideLayout12.xml"  /><Relationship Id="rId3" Type="http://schemas.openxmlformats.org/officeDocument/2006/relationships/image" Target="../media/image69.pn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12.xml"  /></Relationships>
</file>

<file path=ppt/slides/_rels/slide50.xml.rels><?xml version="1.0" encoding="UTF-8" standalone="yes" ?><Relationships xmlns="http://schemas.openxmlformats.org/package/2006/relationships"><Relationship Id="rId1" Type="http://schemas.openxmlformats.org/officeDocument/2006/relationships/notesSlide" Target="../notesSlides/notesSlide45.xml"  /><Relationship Id="rId2" Type="http://schemas.openxmlformats.org/officeDocument/2006/relationships/slideLayout" Target="../slideLayouts/slideLayout12.xml"  /><Relationship Id="rId3" Type="http://schemas.openxmlformats.org/officeDocument/2006/relationships/image" Target="../media/image70.png"  /><Relationship Id="rId4" Type="http://schemas.openxmlformats.org/officeDocument/2006/relationships/image" Target="../media/image71.png"  /></Relationships>
</file>

<file path=ppt/slides/_rels/slide51.xml.rels><?xml version="1.0" encoding="UTF-8" standalone="yes" ?><Relationships xmlns="http://schemas.openxmlformats.org/package/2006/relationships"><Relationship Id="rId1" Type="http://schemas.openxmlformats.org/officeDocument/2006/relationships/notesSlide" Target="../notesSlides/notesSlide46.xml"  /><Relationship Id="rId2" Type="http://schemas.openxmlformats.org/officeDocument/2006/relationships/slideLayout" Target="../slideLayouts/slideLayout12.xml"  /></Relationships>
</file>

<file path=ppt/slides/_rels/slide52.xml.rels><?xml version="1.0" encoding="UTF-8" standalone="yes" ?><Relationships xmlns="http://schemas.openxmlformats.org/package/2006/relationships"><Relationship Id="rId1" Type="http://schemas.openxmlformats.org/officeDocument/2006/relationships/notesSlide" Target="../notesSlides/notesSlide47.xml"  /><Relationship Id="rId2" Type="http://schemas.openxmlformats.org/officeDocument/2006/relationships/slideLayout" Target="../slideLayouts/slideLayout12.xml"  /></Relationships>
</file>

<file path=ppt/slides/_rels/slide53.xml.rels><?xml version="1.0" encoding="UTF-8" standalone="yes" ?><Relationships xmlns="http://schemas.openxmlformats.org/package/2006/relationships"><Relationship Id="rId1" Type="http://schemas.openxmlformats.org/officeDocument/2006/relationships/notesSlide" Target="../notesSlides/notesSlide48.xml"  /><Relationship Id="rId2" Type="http://schemas.openxmlformats.org/officeDocument/2006/relationships/slideLayout" Target="../slideLayouts/slideLayout12.xml"  /></Relationships>
</file>

<file path=ppt/slides/_rels/slide54.xml.rels><?xml version="1.0" encoding="UTF-8" standalone="yes" ?><Relationships xmlns="http://schemas.openxmlformats.org/package/2006/relationships"><Relationship Id="rId1" Type="http://schemas.openxmlformats.org/officeDocument/2006/relationships/notesSlide" Target="../notesSlides/notesSlide49.xml"  /><Relationship Id="rId2" Type="http://schemas.openxmlformats.org/officeDocument/2006/relationships/slideLayout" Target="../slideLayouts/slideLayout12.xml"  /></Relationships>
</file>

<file path=ppt/slides/_rels/slide55.xml.rels><?xml version="1.0" encoding="UTF-8" standalone="yes" ?><Relationships xmlns="http://schemas.openxmlformats.org/package/2006/relationships"><Relationship Id="rId1" Type="http://schemas.openxmlformats.org/officeDocument/2006/relationships/notesSlide" Target="../notesSlides/notesSlide50.xml"  /><Relationship Id="rId2"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1" Type="http://schemas.openxmlformats.org/officeDocument/2006/relationships/notesSlide" Target="../notesSlides/notesSlide51.xml"  /><Relationship Id="rId2"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1" Type="http://schemas.openxmlformats.org/officeDocument/2006/relationships/notesSlide" Target="../notesSlides/notesSlide52.xml"  /><Relationship Id="rId2"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1" Type="http://schemas.openxmlformats.org/officeDocument/2006/relationships/notesSlide" Target="../notesSlides/notesSlide53.xml"  /><Relationship Id="rId2"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1" Type="http://schemas.openxmlformats.org/officeDocument/2006/relationships/notesSlide" Target="../notesSlides/notesSlide54.xml"  /><Relationship Id="rId2"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12.xml"  /></Relationships>
</file>

<file path=ppt/slides/_rels/slide60.xml.rels><?xml version="1.0" encoding="UTF-8" standalone="yes" ?><Relationships xmlns="http://schemas.openxmlformats.org/package/2006/relationships"><Relationship Id="rId1" Type="http://schemas.openxmlformats.org/officeDocument/2006/relationships/notesSlide" Target="../notesSlides/notesSlide55.xml"  /><Relationship Id="rId2" Type="http://schemas.openxmlformats.org/officeDocument/2006/relationships/slideLayout" Target="../slideLayouts/slideLayout12.xml"  /><Relationship Id="rId3" Type="http://schemas.openxmlformats.org/officeDocument/2006/relationships/image" Target="../media/image72.jpeg"  /></Relationships>
</file>

<file path=ppt/slides/_rels/slide61.xml.rels><?xml version="1.0" encoding="UTF-8" standalone="yes" ?><Relationships xmlns="http://schemas.openxmlformats.org/package/2006/relationships"><Relationship Id="rId1" Type="http://schemas.openxmlformats.org/officeDocument/2006/relationships/notesSlide" Target="../notesSlides/notesSlide56.xml"  /><Relationship Id="rId2" Type="http://schemas.openxmlformats.org/officeDocument/2006/relationships/slideLayout" Target="../slideLayouts/slideLayout12.xml"  /><Relationship Id="rId3" Type="http://schemas.openxmlformats.org/officeDocument/2006/relationships/image" Target="../media/image73.png"  /></Relationships>
</file>

<file path=ppt/slides/_rels/slide62.xml.rels><?xml version="1.0" encoding="UTF-8" standalone="yes" ?><Relationships xmlns="http://schemas.openxmlformats.org/package/2006/relationships"><Relationship Id="rId1" Type="http://schemas.openxmlformats.org/officeDocument/2006/relationships/notesSlide" Target="../notesSlides/notesSlide57.xml"  /><Relationship Id="rId2" Type="http://schemas.openxmlformats.org/officeDocument/2006/relationships/slideLayout" Target="../slideLayouts/slideLayout12.xml"  /><Relationship Id="rId3" Type="http://schemas.openxmlformats.org/officeDocument/2006/relationships/image" Target="../media/image74.png"  /></Relationships>
</file>

<file path=ppt/slides/_rels/slide63.xml.rels><?xml version="1.0" encoding="UTF-8" standalone="yes" ?><Relationships xmlns="http://schemas.openxmlformats.org/package/2006/relationships"><Relationship Id="rId1" Type="http://schemas.openxmlformats.org/officeDocument/2006/relationships/notesSlide" Target="../notesSlides/notesSlide58.xml"  /><Relationship Id="rId2" Type="http://schemas.openxmlformats.org/officeDocument/2006/relationships/slideLayout" Target="../slideLayouts/slideLayout12.xml"  /><Relationship Id="rId3" Type="http://schemas.openxmlformats.org/officeDocument/2006/relationships/image" Target="../media/image75.png"  /></Relationships>
</file>

<file path=ppt/slides/_rels/slide64.xml.rels><?xml version="1.0" encoding="UTF-8" standalone="yes" ?><Relationships xmlns="http://schemas.openxmlformats.org/package/2006/relationships"><Relationship Id="rId1" Type="http://schemas.openxmlformats.org/officeDocument/2006/relationships/notesSlide" Target="../notesSlides/notesSlide59.xml"  /><Relationship Id="rId2" Type="http://schemas.openxmlformats.org/officeDocument/2006/relationships/slideLayout" Target="../slideLayouts/slideLayout12.xml"  /><Relationship Id="rId3" Type="http://schemas.openxmlformats.org/officeDocument/2006/relationships/image" Target="../media/image76.png"  /></Relationships>
</file>

<file path=ppt/slides/_rels/slide65.xml.rels><?xml version="1.0" encoding="UTF-8" standalone="yes" ?><Relationships xmlns="http://schemas.openxmlformats.org/package/2006/relationships"><Relationship Id="rId1" Type="http://schemas.openxmlformats.org/officeDocument/2006/relationships/notesSlide" Target="../notesSlides/notesSlide60.xml"  /><Relationship Id="rId2" Type="http://schemas.openxmlformats.org/officeDocument/2006/relationships/slideLayout" Target="../slideLayouts/slideLayout12.xml"  /><Relationship Id="rId3" Type="http://schemas.openxmlformats.org/officeDocument/2006/relationships/image" Target="../media/image77.png"  /></Relationships>
</file>

<file path=ppt/slides/_rels/slide66.xml.rels><?xml version="1.0" encoding="UTF-8" standalone="yes" ?><Relationships xmlns="http://schemas.openxmlformats.org/package/2006/relationships"><Relationship Id="rId1" Type="http://schemas.openxmlformats.org/officeDocument/2006/relationships/notesSlide" Target="../notesSlides/notesSlide61.xml"  /><Relationship Id="rId2" Type="http://schemas.openxmlformats.org/officeDocument/2006/relationships/slideLayout" Target="../slideLayouts/slideLayout12.xml"  /><Relationship Id="rId3" Type="http://schemas.openxmlformats.org/officeDocument/2006/relationships/image" Target="../media/image78.png"  /><Relationship Id="rId4" Type="http://schemas.openxmlformats.org/officeDocument/2006/relationships/image" Target="../media/image79.png"  /></Relationships>
</file>

<file path=ppt/slides/_rels/slide67.xml.rels><?xml version="1.0" encoding="UTF-8" standalone="yes" ?><Relationships xmlns="http://schemas.openxmlformats.org/package/2006/relationships"><Relationship Id="rId1" Type="http://schemas.openxmlformats.org/officeDocument/2006/relationships/notesSlide" Target="../notesSlides/notesSlide62.xml"  /><Relationship Id="rId2" Type="http://schemas.openxmlformats.org/officeDocument/2006/relationships/slideLayout" Target="../slideLayouts/slideLayout12.xml"  /><Relationship Id="rId3" Type="http://schemas.openxmlformats.org/officeDocument/2006/relationships/image" Target="../media/image80.png"  /></Relationships>
</file>

<file path=ppt/slides/_rels/slide68.xml.rels><?xml version="1.0" encoding="UTF-8" standalone="yes" ?><Relationships xmlns="http://schemas.openxmlformats.org/package/2006/relationships"><Relationship Id="rId1" Type="http://schemas.openxmlformats.org/officeDocument/2006/relationships/notesSlide" Target="../notesSlides/notesSlide63.xml"  /><Relationship Id="rId2" Type="http://schemas.openxmlformats.org/officeDocument/2006/relationships/slideLayout" Target="../slideLayouts/slideLayout12.xml"  /><Relationship Id="rId3" Type="http://schemas.openxmlformats.org/officeDocument/2006/relationships/image" Target="../media/image81.png"  /><Relationship Id="rId4" Type="http://schemas.openxmlformats.org/officeDocument/2006/relationships/image" Target="../media/image82.png"  /></Relationships>
</file>

<file path=ppt/slides/_rels/slide69.xml.rels><?xml version="1.0" encoding="UTF-8" standalone="yes" ?><Relationships xmlns="http://schemas.openxmlformats.org/package/2006/relationships"><Relationship Id="rId1" Type="http://schemas.openxmlformats.org/officeDocument/2006/relationships/notesSlide" Target="../notesSlides/notesSlide64.xml"  /><Relationship Id="rId2" Type="http://schemas.openxmlformats.org/officeDocument/2006/relationships/slideLayout" Target="../slideLayouts/slideLayout12.xml"  /><Relationship Id="rId3" Type="http://schemas.openxmlformats.org/officeDocument/2006/relationships/image" Target="../media/image83.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png"  /></Relationships>
</file>

<file path=ppt/slides/_rels/slide70.xml.rels><?xml version="1.0" encoding="UTF-8" standalone="yes" ?><Relationships xmlns="http://schemas.openxmlformats.org/package/2006/relationships"><Relationship Id="rId1" Type="http://schemas.openxmlformats.org/officeDocument/2006/relationships/notesSlide" Target="../notesSlides/notesSlide65.xml"  /><Relationship Id="rId2" Type="http://schemas.openxmlformats.org/officeDocument/2006/relationships/slideLayout" Target="../slideLayouts/slideLayout12.xml"  /><Relationship Id="rId3" Type="http://schemas.openxmlformats.org/officeDocument/2006/relationships/image" Target="../media/image84.png"  /></Relationships>
</file>

<file path=ppt/slides/_rels/slide71.xml.rels><?xml version="1.0" encoding="UTF-8" standalone="yes" ?><Relationships xmlns="http://schemas.openxmlformats.org/package/2006/relationships"><Relationship Id="rId1" Type="http://schemas.openxmlformats.org/officeDocument/2006/relationships/notesSlide" Target="../notesSlides/notesSlide66.xml"  /><Relationship Id="rId2" Type="http://schemas.openxmlformats.org/officeDocument/2006/relationships/slideLayout" Target="../slideLayouts/slideLayout12.xml"  /><Relationship Id="rId3" Type="http://schemas.openxmlformats.org/officeDocument/2006/relationships/image" Target="../media/image85.png"  /><Relationship Id="rId4" Type="http://schemas.openxmlformats.org/officeDocument/2006/relationships/image" Target="../media/image86.png"  /></Relationships>
</file>

<file path=ppt/slides/_rels/slide72.xml.rels><?xml version="1.0" encoding="UTF-8" standalone="yes" ?><Relationships xmlns="http://schemas.openxmlformats.org/package/2006/relationships"><Relationship Id="rId1" Type="http://schemas.openxmlformats.org/officeDocument/2006/relationships/notesSlide" Target="../notesSlides/notesSlide67.xml"  /><Relationship Id="rId2" Type="http://schemas.openxmlformats.org/officeDocument/2006/relationships/slideLayout" Target="../slideLayouts/slideLayout12.xml"  /><Relationship Id="rId3" Type="http://schemas.openxmlformats.org/officeDocument/2006/relationships/image" Target="../media/image87.png"  /></Relationships>
</file>

<file path=ppt/slides/_rels/slide73.xml.rels><?xml version="1.0" encoding="UTF-8" standalone="yes" ?><Relationships xmlns="http://schemas.openxmlformats.org/package/2006/relationships"><Relationship Id="rId1" Type="http://schemas.openxmlformats.org/officeDocument/2006/relationships/notesSlide" Target="../notesSlides/notesSlide68.xml"  /><Relationship Id="rId2" Type="http://schemas.openxmlformats.org/officeDocument/2006/relationships/slideLayout" Target="../slideLayouts/slideLayout12.xml"  /><Relationship Id="rId3" Type="http://schemas.openxmlformats.org/officeDocument/2006/relationships/image" Target="../media/image88.png"  /></Relationships>
</file>

<file path=ppt/slides/_rels/slide74.xml.rels><?xml version="1.0" encoding="UTF-8" standalone="yes" ?><Relationships xmlns="http://schemas.openxmlformats.org/package/2006/relationships"><Relationship Id="rId1" Type="http://schemas.openxmlformats.org/officeDocument/2006/relationships/notesSlide" Target="../notesSlides/notesSlide69.xml"  /><Relationship Id="rId2" Type="http://schemas.openxmlformats.org/officeDocument/2006/relationships/slideLayout" Target="../slideLayouts/slideLayout12.xml"  /><Relationship Id="rId3" Type="http://schemas.openxmlformats.org/officeDocument/2006/relationships/image" Target="../media/image89.png"  /><Relationship Id="rId4" Type="http://schemas.openxmlformats.org/officeDocument/2006/relationships/image" Target="../media/image90.png"  /></Relationships>
</file>

<file path=ppt/slides/_rels/slide75.xml.rels><?xml version="1.0" encoding="UTF-8" standalone="yes" ?><Relationships xmlns="http://schemas.openxmlformats.org/package/2006/relationships"><Relationship Id="rId1" Type="http://schemas.openxmlformats.org/officeDocument/2006/relationships/notesSlide" Target="../notesSlides/notesSlide70.xml"  /><Relationship Id="rId2" Type="http://schemas.openxmlformats.org/officeDocument/2006/relationships/slideLayout" Target="../slideLayouts/slideLayout12.xml"  /><Relationship Id="rId3" Type="http://schemas.openxmlformats.org/officeDocument/2006/relationships/image" Target="../media/image91.png"  /></Relationships>
</file>

<file path=ppt/slides/_rels/slide76.xml.rels><?xml version="1.0" encoding="UTF-8" standalone="yes" ?><Relationships xmlns="http://schemas.openxmlformats.org/package/2006/relationships"><Relationship Id="rId1" Type="http://schemas.openxmlformats.org/officeDocument/2006/relationships/notesSlide" Target="../notesSlides/notesSlide71.xml"  /><Relationship Id="rId2" Type="http://schemas.openxmlformats.org/officeDocument/2006/relationships/slideLayout" Target="../slideLayouts/slideLayout12.xml"  /><Relationship Id="rId3" Type="http://schemas.openxmlformats.org/officeDocument/2006/relationships/image" Target="../media/image92.pn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1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4" name="Google Shape;54;p13"/>
          <p:cNvSpPr txBox="1">
            <a:spLocks noGrp="1"/>
          </p:cNvSpPr>
          <p:nvPr>
            <p:ph type="ctrTitle" idx="0"/>
          </p:nvPr>
        </p:nvSpPr>
        <p:spPr>
          <a:prstGeom prst="rect">
            <a:avLst/>
          </a:prstGeom>
        </p:spPr>
        <p:txBody>
          <a:bodyPr wrap="square" lIns="91424" tIns="91424" rIns="91424" bIns="91424" anchor="b" anchorCtr="0">
            <a:normAutofit/>
          </a:bodyPr>
          <a:lstStyle/>
          <a:p>
            <a:pPr marL="0" lvl="0" indent="0" algn="ctr" rtl="0">
              <a:spcBef>
                <a:spcPts val="0"/>
              </a:spcBef>
              <a:spcAft>
                <a:spcPts val="0"/>
              </a:spcAft>
              <a:buNone/>
              <a:defRPr/>
            </a:pPr>
            <a:r>
              <a:rPr lang="ko-KR" altLang="en-US">
                <a:latin typeface="KoPub돋움체 Medium"/>
                <a:ea typeface="KoPub돋움체 Medium"/>
              </a:rPr>
              <a:t>스</a:t>
            </a:r>
            <a:r>
              <a:rPr lang="ko">
                <a:latin typeface="KoPub돋움체 Medium"/>
                <a:ea typeface="KoPub돋움체 Medium"/>
              </a:rPr>
              <a:t>마트 음식 영양 분석 &amp;</a:t>
            </a:r>
            <a:endParaRPr lang="ko">
              <a:latin typeface="KoPub돋움체 Medium"/>
              <a:ea typeface="KoPub돋움체 Medium"/>
            </a:endParaRPr>
          </a:p>
          <a:p>
            <a:pPr marL="0" lvl="0" indent="0" algn="ctr" rtl="0">
              <a:spcBef>
                <a:spcPts val="0"/>
              </a:spcBef>
              <a:spcAft>
                <a:spcPts val="0"/>
              </a:spcAft>
              <a:buNone/>
              <a:defRPr/>
            </a:pPr>
            <a:r>
              <a:rPr lang="ko">
                <a:latin typeface="KoPub돋움체 Medium"/>
                <a:ea typeface="KoPub돋움체 Medium"/>
              </a:rPr>
              <a:t> 식단 추천 프로젝트</a:t>
            </a:r>
            <a:endParaRPr>
              <a:latin typeface="KoPub돋움체 Medium"/>
              <a:ea typeface="KoPub돋움체 Medium"/>
            </a:endParaRPr>
          </a:p>
        </p:txBody>
      </p:sp>
      <p:sp>
        <p:nvSpPr>
          <p:cNvPr id="55" name="Google Shape;55;p13"/>
          <p:cNvSpPr txBox="1">
            <a:spLocks noGrp="1"/>
          </p:cNvSpPr>
          <p:nvPr>
            <p:ph type="subTitle" idx="1"/>
          </p:nvPr>
        </p:nvSpPr>
        <p:spPr>
          <a:prstGeom prst="rect">
            <a:avLst/>
          </a:prstGeom>
        </p:spPr>
        <p:txBody>
          <a:bodyPr wrap="square" lIns="91424" tIns="91424" rIns="91424" bIns="91424" anchor="t" anchorCtr="0">
            <a:normAutofit/>
          </a:bodyPr>
          <a:lstStyle/>
          <a:p>
            <a:pPr marL="0" lvl="0" indent="0" algn="ctr" rtl="0">
              <a:spcBef>
                <a:spcPts val="0"/>
              </a:spcBef>
              <a:spcAft>
                <a:spcPts val="0"/>
              </a:spcAft>
              <a:buNone/>
              <a:defRPr/>
            </a:pPr>
            <a:r>
              <a:rPr lang="ko">
                <a:latin typeface="KoPub돋움체 Medium"/>
                <a:ea typeface="KoPub돋움체 Medium"/>
              </a:rPr>
              <a:t>CNN 모델을 통한 사진 인식과</a:t>
            </a:r>
            <a:endParaRPr lang="ko">
              <a:latin typeface="KoPub돋움체 Medium"/>
              <a:ea typeface="KoPub돋움체 Medium"/>
            </a:endParaRPr>
          </a:p>
          <a:p>
            <a:pPr marL="0" lvl="0" indent="0" algn="ctr" rtl="0">
              <a:spcBef>
                <a:spcPts val="0"/>
              </a:spcBef>
              <a:spcAft>
                <a:spcPts val="0"/>
              </a:spcAft>
              <a:buNone/>
              <a:defRPr/>
            </a:pPr>
            <a:r>
              <a:rPr lang="ko">
                <a:latin typeface="KoPub돋움체 Medium"/>
                <a:ea typeface="KoPub돋움체 Medium"/>
              </a:rPr>
              <a:t>LLM 모델을 통한 텍스트 생성</a:t>
            </a:r>
            <a:endParaRPr>
              <a:latin typeface="KoPub돋움체 Medium"/>
              <a:ea typeface="KoPub돋움체 Medium"/>
            </a:endParaRPr>
          </a:p>
        </p:txBody>
      </p:sp>
      <p:sp>
        <p:nvSpPr>
          <p:cNvPr id="56" name="Google Shape;56;p13"/>
          <p:cNvSpPr txBox="1"/>
          <p:nvPr/>
        </p:nvSpPr>
        <p:spPr>
          <a:xfrm>
            <a:off x="4541400" y="3943350"/>
            <a:ext cx="3766305" cy="910574"/>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altLang="ko" sz="1600">
                <a:solidFill>
                  <a:schemeClr val="bg1"/>
                </a:solidFill>
                <a:latin typeface="KoPub돋움체 Medium"/>
                <a:ea typeface="KoPub돋움체 Medium"/>
              </a:rPr>
              <a:t>MealStaff</a:t>
            </a:r>
            <a:r>
              <a:rPr lang="ko-KR" altLang="en-US" sz="1600">
                <a:solidFill>
                  <a:schemeClr val="bg1"/>
                </a:solidFill>
                <a:latin typeface="KoPub돋움체 Medium"/>
                <a:ea typeface="KoPub돋움체 Medium"/>
              </a:rPr>
              <a:t> </a:t>
            </a:r>
            <a:r>
              <a:rPr lang="en-US" altLang="ko-KR" sz="1600">
                <a:solidFill>
                  <a:schemeClr val="bg1"/>
                </a:solidFill>
                <a:latin typeface="KoPub돋움체 Medium"/>
                <a:ea typeface="KoPub돋움체 Medium"/>
              </a:rPr>
              <a:t>(2</a:t>
            </a:r>
            <a:r>
              <a:rPr lang="ko-KR" altLang="en-US" sz="1600">
                <a:solidFill>
                  <a:schemeClr val="bg1"/>
                </a:solidFill>
                <a:latin typeface="KoPub돋움체 Medium"/>
                <a:ea typeface="KoPub돋움체 Medium"/>
              </a:rPr>
              <a:t>조</a:t>
            </a:r>
            <a:r>
              <a:rPr lang="en-US" altLang="ko-KR" sz="1600">
                <a:solidFill>
                  <a:schemeClr val="bg1"/>
                </a:solidFill>
                <a:latin typeface="KoPub돋움체 Medium"/>
                <a:ea typeface="KoPub돋움체 Medium"/>
              </a:rPr>
              <a:t>)</a:t>
            </a:r>
            <a:endParaRPr lang="en-US" altLang="ko-KR" sz="1600">
              <a:solidFill>
                <a:schemeClr val="bg1"/>
              </a:solidFill>
              <a:latin typeface="KoPub돋움체 Medium"/>
              <a:ea typeface="KoPub돋움체 Medium"/>
            </a:endParaRPr>
          </a:p>
          <a:p>
            <a:pPr marL="0" lvl="0" indent="0" algn="l" rtl="0">
              <a:spcBef>
                <a:spcPts val="0"/>
              </a:spcBef>
              <a:spcAft>
                <a:spcPts val="0"/>
              </a:spcAft>
              <a:buNone/>
              <a:defRPr/>
            </a:pPr>
            <a:r>
              <a:rPr lang="ko" sz="1600">
                <a:solidFill>
                  <a:schemeClr val="bg1"/>
                </a:solidFill>
                <a:latin typeface="KoPub돋움체 Medium"/>
                <a:ea typeface="KoPub돋움체 Medium"/>
              </a:rPr>
              <a:t>박정환, 김도윤, 강성대, 이동훈, 김유진</a:t>
            </a:r>
            <a:endParaRPr lang="ko" sz="1600">
              <a:solidFill>
                <a:schemeClr val="bg1"/>
              </a:solidFill>
              <a:latin typeface="KoPub돋움체 Medium"/>
              <a:ea typeface="KoPub돋움체 Medium"/>
            </a:endParaRPr>
          </a:p>
          <a:p>
            <a:pPr marL="0" lvl="0" indent="0" algn="l" rtl="0">
              <a:spcBef>
                <a:spcPts val="0"/>
              </a:spcBef>
              <a:spcAft>
                <a:spcPts val="0"/>
              </a:spcAft>
              <a:buNone/>
              <a:defRPr/>
            </a:pPr>
            <a:r>
              <a:rPr lang="en-US" altLang="ko-KR" sz="1600">
                <a:solidFill>
                  <a:schemeClr val="bg1"/>
                </a:solidFill>
                <a:latin typeface="KoPub돋움체 Medium"/>
                <a:ea typeface="KoPub돋움체 Medium"/>
              </a:rPr>
              <a:t>2025-09-15</a:t>
            </a:r>
            <a:endParaRPr lang="en-US" altLang="ko-KR" sz="1600">
              <a:solidFill>
                <a:schemeClr val="bg1"/>
              </a:solidFill>
              <a:latin typeface="KoPub돋움체 Medium"/>
              <a:ea typeface="KoPub돋움체 Medium"/>
            </a:endParaRPr>
          </a:p>
        </p:txBody>
      </p:sp>
      <p:sp>
        <p:nvSpPr>
          <p:cNvPr id="57" name="TextBox 56"/>
          <p:cNvSpPr txBox="1"/>
          <p:nvPr/>
        </p:nvSpPr>
        <p:spPr>
          <a:xfrm>
            <a:off x="5358043" y="4698691"/>
            <a:ext cx="238847" cy="300029"/>
          </a:xfrm>
          <a:prstGeom prst="rect">
            <a:avLst/>
          </a:prstGeom>
        </p:spPr>
        <p:txBody>
          <a:bodyPr wrap="none">
            <a:spAutoFit/>
          </a:bodyPr>
          <a:lstStyle/>
          <a:p>
            <a:pP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10</a:t>
            </a:fld>
            <a:endParaRPr lang="en-US" altLang="ko">
              <a:latin typeface="KoPub돋움체 Medium"/>
              <a:ea typeface="KoPub돋움체 Medium"/>
            </a:endParaRPr>
          </a:p>
        </p:txBody>
      </p:sp>
      <p:graphicFrame>
        <p:nvGraphicFramePr>
          <p:cNvPr id="110" name="표 109"/>
          <p:cNvGraphicFramePr/>
          <p:nvPr/>
        </p:nvGraphicFramePr>
        <p:xfrm>
          <a:off x="370874" y="444807"/>
          <a:ext cx="8402251" cy="3200897"/>
        </p:xfrm>
        <a:graphic>
          <a:graphicData uri="http://schemas.openxmlformats.org/drawingml/2006/table">
            <a:tbl>
              <a:tblPr firstRow="1" bandRow="1"/>
              <a:tblGrid>
                <a:gridCol w="657511"/>
                <a:gridCol w="1178273"/>
                <a:gridCol w="836579"/>
                <a:gridCol w="5170884"/>
                <a:gridCol w="559004"/>
              </a:tblGrid>
              <a:tr h="278627">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구분</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요구사항명</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ID</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상세</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담당자</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0">
                <a:tc rowSpan="5">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음식기능</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음식사진 등록</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사용자가 먹은 음식사진을 찍어 등록- 업로드된 사진을 서버에 저장.- 업로드 성공/실패 여부를 사용자에게 알림.</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32799">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사진 분석 준비</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업로드된 사진을 자동으로 이미지 전처리 모듈에 전달- 이미지 크기, 해상도, 포맷 등을 분석 가능한 형태로 변환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음식 종류 분류</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전처리된 이미지를 분석하여 음식 종류를 분류- 분류된 음식 종류는 사용자에게 표시</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섭취량 추정</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FOOD_04</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업로드된 사진을 기반으로 음식 섭취량을 추정- 섭취량 추정 결과는 음식 종류와 함께 사용자에게 제공</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0">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분석 결과 제공</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FOOD_05</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음식 종류와 섭취량 추정 결과를 사용자에게 시각적으로 제공- 분석 결과를 추후 활용(예: 권장량 비교, 식단 추천)할 수 있도록 내부에 저장</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rowSpan="5">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맞춤 피드백 (LLM)</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맞춤 피드백 준비</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DB에서 사용자 프로필, 목표(권장량), 당일 섭취 합계를 조회하고 권장 대비 초과/부족 수치를 계산한다.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프롬프트 구성</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계산된 데이터(프로필, 권장량, 섭취량, 편차)를 LLM 입력 형식(JSON/프롬프트)으로 변환한다.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LLM 호출</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외부 LLM API를 호출하여 맞춤 피드백과 다음날 식단 추천 응답을 받는다.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응답 검증 및 저장</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BACK_04</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LLM 응답을 JSON 스키마에 맞게 검증하고, 이상이 없으면 DB(feedback_daily)에 저장한다.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결과 제공</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BACK_05</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저장된 피드백을 사용자 화면(UI)에 제공하며, 요약 메시지·추천 식단을 표시한다.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rowSpan="3">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베이스</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테이터베이스 구축</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사용자 정보, 음식 정보, 영양소 정보, 식단 기록, 사용자별 추천 결과 정보를 데이터로 저장. DB  구축.</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데이터베이스 읽기</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각 기능별 데이터베이스 호출 시 해당 데이터를 인출한다.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데이터베이스 수정/삭제</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데이터가 수정/삭제될 때 해당 변경사항을 DB에 반영.</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12700" cap="flat" cmpd="sng" algn="ctr">
                      <a:solidFill>
                        <a:schemeClr val="tx1"/>
                      </a:solidFill>
                      <a:prstDash val="solid"/>
                      <a:round/>
                    </a:lnB>
                  </a:tcPr>
                </a:tc>
              </a:tr>
            </a:tbl>
          </a:graphicData>
        </a:graphic>
      </p:graphicFrame>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5.</a:t>
            </a:r>
            <a:r>
              <a:rPr lang="ko-KR" altLang="en-US" sz="1600" b="1">
                <a:solidFill>
                  <a:schemeClr val="lt1"/>
                </a:solidFill>
                <a:latin typeface="KoPub돋움체 Light"/>
                <a:ea typeface="KoPub돋움체 Light"/>
                <a:cs typeface="+mn-cs"/>
              </a:rPr>
              <a:t> 기능 정의서 </a:t>
            </a:r>
            <a:r>
              <a:rPr lang="en-US" altLang="ko-KR" sz="1200" b="1">
                <a:solidFill>
                  <a:schemeClr val="lt1"/>
                </a:solidFill>
                <a:latin typeface="KoPub돋움체 Light"/>
                <a:ea typeface="KoPub돋움체 Light"/>
                <a:cs typeface="+mn-cs"/>
              </a:rPr>
              <a:t>(3/3)</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13" name="Google Shape;113;p21"/>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11</a:t>
            </a:fld>
            <a:endParaRPr lang="en-US" altLang="ko">
              <a:latin typeface="KoPub돋움체 Medium"/>
              <a:ea typeface="KoPub돋움체 Medium"/>
            </a:endParaRPr>
          </a:p>
        </p:txBody>
      </p:sp>
      <p:graphicFrame>
        <p:nvGraphicFramePr>
          <p:cNvPr id="115" name="표 114"/>
          <p:cNvGraphicFramePr/>
          <p:nvPr/>
        </p:nvGraphicFramePr>
        <p:xfrm>
          <a:off x="501727" y="786968"/>
          <a:ext cx="8140542" cy="2959614"/>
        </p:xfrm>
        <a:graphic>
          <a:graphicData uri="http://schemas.openxmlformats.org/drawingml/2006/table">
            <a:tbl>
              <a:tblPr firstRow="1" bandRow="1"/>
              <a:tblGrid>
                <a:gridCol w="508024"/>
                <a:gridCol w="1090621"/>
                <a:gridCol w="1571495"/>
                <a:gridCol w="2414873"/>
                <a:gridCol w="2555529"/>
              </a:tblGrid>
              <a:tr h="576527">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번호</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정책명</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세부 항목</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소개</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정책 정의</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r>
              <a:tr h="340927">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1</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회원가입 정책</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약관동의</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sz="1000" b="0" i="0" strike="noStrike">
                          <a:solidFill>
                            <a:srgbClr val="000000">
                              <a:alpha val="100000"/>
                            </a:srgbClr>
                          </a:solidFill>
                          <a:latin typeface="KoPub돋움체 Medium"/>
                          <a:ea typeface="KoPub돋움체 Medium"/>
                        </a:rPr>
                        <a:t>개인정보 처리 방침 동의 여부</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sz="1000" b="0" i="0" strike="noStrike">
                          <a:solidFill>
                            <a:srgbClr val="000000">
                              <a:alpha val="100000"/>
                            </a:srgbClr>
                          </a:solidFill>
                          <a:latin typeface="KoPub돋움체 Medium"/>
                          <a:ea typeface="KoPub돋움체 Medium"/>
                        </a:rPr>
                        <a:t>필수 동의</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40927">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2</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rowSpan="3">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개인정보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회원</a:t>
                      </a:r>
                      <a:r>
                        <a:rPr lang="ko-KR" altLang="en-US" sz="1000" b="0" i="0" strike="noStrike">
                          <a:solidFill>
                            <a:srgbClr val="000000">
                              <a:alpha val="100000"/>
                            </a:srgbClr>
                          </a:solidFill>
                          <a:latin typeface="KoPub돋움체 Medium"/>
                          <a:ea typeface="KoPub돋움체 Medium"/>
                        </a:rPr>
                        <a:t> 정보 저장</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회원의 영양 섭취 정보</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식단 정보 저장</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동의는 선택사항이나</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저장된 정보를 바탕으로 더 나은 서비스 제공 가능</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40927">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3</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vMerge="1">
                  <a:txBody>
                    <a:bodyPr/>
                    <a:p>
                      <a:pPr>
                        <a:defRPr/>
                      </a:pPr>
                      <a:endParaRPr lang="ko-KR" altLang="en-US"/>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회원 정보</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이용 내역 보호</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회원 정보</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이용자의 이용 내역 보호에 관한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수집한 개인 정보는 내부 데이터베이스에만 저장</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외부 반출 금지</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단 통계 자료는 외부 인용 가능</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82503">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4</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vMerge="1">
                  <a:txBody>
                    <a:bodyPr/>
                    <a:p>
                      <a:pPr>
                        <a:defRPr/>
                      </a:pPr>
                      <a:endParaRPr lang="ko-KR" altLang="en-US"/>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파기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저장된 기록 파기에 관한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이용자가 기록 파기를 원할 경우 </a:t>
                      </a:r>
                      <a:r>
                        <a:rPr lang="en-US" altLang="ko-KR" sz="1000" b="0" i="0" strike="noStrike">
                          <a:solidFill>
                            <a:srgbClr val="000000">
                              <a:alpha val="100000"/>
                            </a:srgbClr>
                          </a:solidFill>
                          <a:latin typeface="KoPub돋움체 Medium"/>
                          <a:ea typeface="KoPub돋움체 Medium"/>
                        </a:rPr>
                        <a:t>30</a:t>
                      </a:r>
                      <a:r>
                        <a:rPr lang="ko-KR" altLang="en-US" sz="1000" b="0" i="0" strike="noStrike">
                          <a:solidFill>
                            <a:srgbClr val="000000">
                              <a:alpha val="100000"/>
                            </a:srgbClr>
                          </a:solidFill>
                          <a:latin typeface="KoPub돋움체 Medium"/>
                          <a:ea typeface="KoPub돋움체 Medium"/>
                        </a:rPr>
                        <a:t>일 이내 기록 파기</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탈퇴 시 </a:t>
                      </a:r>
                      <a:r>
                        <a:rPr lang="en-US" altLang="ko-KR" sz="1000" b="0" i="0" strike="noStrike">
                          <a:solidFill>
                            <a:srgbClr val="000000">
                              <a:alpha val="100000"/>
                            </a:srgbClr>
                          </a:solidFill>
                          <a:latin typeface="KoPub돋움체 Medium"/>
                          <a:ea typeface="KoPub돋움체 Medium"/>
                        </a:rPr>
                        <a:t>1</a:t>
                      </a:r>
                      <a:r>
                        <a:rPr lang="ko-KR" altLang="en-US" sz="1000" b="0" i="0" strike="noStrike">
                          <a:solidFill>
                            <a:srgbClr val="000000">
                              <a:alpha val="100000"/>
                            </a:srgbClr>
                          </a:solidFill>
                          <a:latin typeface="KoPub돋움체 Medium"/>
                          <a:ea typeface="KoPub돋움체 Medium"/>
                        </a:rPr>
                        <a:t>년 보존 기간 후 자동 파기</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54785">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5</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데이터 수집 범위</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 </a:t>
                      </a:r>
                      <a:r>
                        <a:rPr lang="ko-KR" altLang="en-US" sz="1000" b="0" i="0" strike="noStrike">
                          <a:solidFill>
                            <a:srgbClr val="000000">
                              <a:alpha val="100000"/>
                            </a:srgbClr>
                          </a:solidFill>
                          <a:latin typeface="KoPub돋움체 Medium"/>
                          <a:ea typeface="KoPub돋움체 Medium"/>
                        </a:rPr>
                        <a:t>저작권</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학습에 사용되는 사진</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데이터셋의 저작권에 관한 정책</a:t>
                      </a:r>
                      <a:r>
                        <a:rPr sz="1000" b="0" i="0" strike="noStrike">
                          <a:solidFill>
                            <a:srgbClr val="000000">
                              <a:alpha val="100000"/>
                            </a:srgbClr>
                          </a:solidFill>
                          <a:latin typeface="KoPub돋움체 Medium"/>
                          <a:ea typeface="KoPub돋움체 Medium"/>
                        </a:rPr>
                        <a:t> </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sz="1000" b="0" i="0" strike="noStrike">
                          <a:solidFill>
                            <a:srgbClr val="000000">
                              <a:alpha val="100000"/>
                            </a:srgbClr>
                          </a:solidFill>
                          <a:latin typeface="KoPub돋움체 Medium"/>
                          <a:ea typeface="KoPub돋움체 Medium"/>
                        </a:rPr>
                        <a:t> </a:t>
                      </a:r>
                      <a:r>
                        <a:rPr lang="ko-KR" altLang="en-US" sz="1000" b="0" i="0" strike="noStrike">
                          <a:solidFill>
                            <a:srgbClr val="000000">
                              <a:alpha val="100000"/>
                            </a:srgbClr>
                          </a:solidFill>
                          <a:latin typeface="KoPub돋움체 Medium"/>
                          <a:ea typeface="KoPub돋움체 Medium"/>
                        </a:rPr>
                        <a:t>공용 데이터를 사용</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저작권이 있는 자료는 원칙적으로 사용하지 않음</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단</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저작권이 있어도 공공 목적으로 공개한 경우 출처 표기하고 사용 가능</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bl>
          </a:graphicData>
        </a:graphic>
      </p:graphicFrame>
      <p:sp>
        <p:nvSpPr>
          <p:cNvPr id="116"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6.</a:t>
            </a:r>
            <a:r>
              <a:rPr lang="ko-KR" altLang="en-US" sz="1600" b="1">
                <a:solidFill>
                  <a:schemeClr val="lt1"/>
                </a:solidFill>
                <a:latin typeface="KoPub돋움체 Light"/>
                <a:ea typeface="KoPub돋움체 Light"/>
                <a:cs typeface="+mn-cs"/>
              </a:rPr>
              <a:t> 정책 정의서</a:t>
            </a:r>
            <a:endParaRPr lang="ko-KR" altLang="en-US"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12</a:t>
            </a:fld>
            <a:endParaRPr lang="en-US" altLang="ko">
              <a:latin typeface="KoPub돋움체 Medium"/>
              <a:ea typeface="KoPub돋움체 Medium"/>
            </a:endParaRPr>
          </a:p>
        </p:txBody>
      </p:sp>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7.</a:t>
            </a:r>
            <a:r>
              <a:rPr lang="ko-KR" altLang="en-US" sz="1600" b="1">
                <a:solidFill>
                  <a:schemeClr val="lt1"/>
                </a:solidFill>
                <a:latin typeface="KoPub돋움체 Light"/>
                <a:ea typeface="KoPub돋움체 Light"/>
                <a:cs typeface="+mn-cs"/>
              </a:rPr>
              <a:t> 프로젝트 구조도</a:t>
            </a:r>
            <a:endParaRPr lang="ko-KR" altLang="en-US" sz="1600" b="1">
              <a:solidFill>
                <a:schemeClr val="lt1"/>
              </a:solidFill>
              <a:latin typeface="KoPub돋움체 Light"/>
              <a:ea typeface="KoPub돋움체 Light"/>
              <a:cs typeface="+mn-cs"/>
            </a:endParaRPr>
          </a:p>
        </p:txBody>
      </p:sp>
      <p:pic>
        <p:nvPicPr>
          <p:cNvPr id="113" name="그림 112"/>
          <p:cNvPicPr>
            <a:picLocks noChangeAspect="1"/>
          </p:cNvPicPr>
          <p:nvPr/>
        </p:nvPicPr>
        <p:blipFill rotWithShape="1">
          <a:blip r:embed="rId3"/>
          <a:stretch>
            <a:fillRect/>
          </a:stretch>
        </p:blipFill>
        <p:spPr>
          <a:xfrm>
            <a:off x="271318" y="360655"/>
            <a:ext cx="1421376" cy="4540349"/>
          </a:xfrm>
          <a:prstGeom prst="rect">
            <a:avLst/>
          </a:prstGeom>
        </p:spPr>
      </p:pic>
      <p:sp>
        <p:nvSpPr>
          <p:cNvPr id="114" name="TextBox 113"/>
          <p:cNvSpPr txBox="1"/>
          <p:nvPr/>
        </p:nvSpPr>
        <p:spPr>
          <a:xfrm>
            <a:off x="1700349" y="366202"/>
            <a:ext cx="453761" cy="270900"/>
          </a:xfrm>
          <a:prstGeom prst="rect">
            <a:avLst/>
          </a:prstGeom>
          <a:ln w="28575">
            <a:solidFill>
              <a:schemeClr val="accent1"/>
            </a:solidFill>
          </a:ln>
        </p:spPr>
        <p:txBody>
          <a:bodyPr wrap="square">
            <a:spAutoFit/>
          </a:bodyPr>
          <a:lstStyle/>
          <a:p>
            <a:pPr>
              <a:defRPr/>
            </a:pPr>
            <a:r>
              <a:rPr lang="en-US" altLang="ko-KR" sz="1200" b="1">
                <a:latin typeface="KoPub돋움체 Light"/>
                <a:ea typeface="KoPub돋움체 Light"/>
              </a:rPr>
              <a:t>java</a:t>
            </a:r>
            <a:endParaRPr lang="en-US" altLang="ko-KR" sz="1200" b="1">
              <a:latin typeface="KoPub돋움체 Light"/>
              <a:ea typeface="KoPub돋움체 Light"/>
            </a:endParaRPr>
          </a:p>
        </p:txBody>
      </p:sp>
      <p:pic>
        <p:nvPicPr>
          <p:cNvPr id="115" name="그림 114"/>
          <p:cNvPicPr>
            <a:picLocks noChangeAspect="1"/>
          </p:cNvPicPr>
          <p:nvPr/>
        </p:nvPicPr>
        <p:blipFill rotWithShape="1">
          <a:blip r:embed="rId4"/>
          <a:stretch>
            <a:fillRect/>
          </a:stretch>
        </p:blipFill>
        <p:spPr>
          <a:xfrm>
            <a:off x="2287159" y="352164"/>
            <a:ext cx="1179716" cy="3076514"/>
          </a:xfrm>
          <a:prstGeom prst="rect">
            <a:avLst/>
          </a:prstGeom>
        </p:spPr>
      </p:pic>
      <p:sp>
        <p:nvSpPr>
          <p:cNvPr id="116" name="TextBox 115"/>
          <p:cNvSpPr txBox="1"/>
          <p:nvPr/>
        </p:nvSpPr>
        <p:spPr>
          <a:xfrm>
            <a:off x="1767416" y="3143085"/>
            <a:ext cx="509248" cy="272103"/>
          </a:xfrm>
          <a:prstGeom prst="rect">
            <a:avLst/>
          </a:prstGeom>
          <a:ln w="28575">
            <a:solidFill>
              <a:schemeClr val="accent1"/>
            </a:solidFill>
          </a:ln>
        </p:spPr>
        <p:txBody>
          <a:bodyPr wrap="square">
            <a:spAutoFit/>
          </a:bodyPr>
          <a:lstStyle/>
          <a:p>
            <a:pPr>
              <a:defRPr/>
            </a:pPr>
            <a:r>
              <a:rPr lang="en-US" altLang="ko-KR" sz="1200" b="1">
                <a:latin typeface="KoPub돋움체 Light"/>
                <a:ea typeface="KoPub돋움체 Light"/>
              </a:rPr>
              <a:t>html</a:t>
            </a:r>
            <a:endParaRPr lang="en-US" altLang="ko-KR" sz="1200" b="1">
              <a:latin typeface="KoPub돋움체 Light"/>
              <a:ea typeface="KoPub돋움체 Light"/>
            </a:endParaRPr>
          </a:p>
        </p:txBody>
      </p:sp>
      <p:sp>
        <p:nvSpPr>
          <p:cNvPr id="117" name="TextBox 116"/>
          <p:cNvSpPr txBox="1"/>
          <p:nvPr/>
        </p:nvSpPr>
        <p:spPr>
          <a:xfrm>
            <a:off x="3642614" y="356952"/>
            <a:ext cx="5120922" cy="4089318"/>
          </a:xfrm>
          <a:prstGeom prst="rect">
            <a:avLst/>
          </a:prstGeom>
        </p:spPr>
        <p:txBody>
          <a:bodyPr wrap="square">
            <a:spAutoFit/>
          </a:bodyPr>
          <a:lstStyle/>
          <a:p>
            <a:pPr>
              <a:defRPr/>
            </a:pPr>
            <a:r>
              <a:rPr lang="en-US" altLang="en-US" sz="1400" b="1">
                <a:solidFill>
                  <a:srgbClr val="779014"/>
                </a:solidFill>
                <a:latin typeface="KoPub돋움체 Light"/>
                <a:ea typeface="KoPub돋움체 Light"/>
                <a:cs typeface="+mn-cs"/>
              </a:rPr>
              <a:t>🔔</a:t>
            </a:r>
            <a:r>
              <a:rPr lang="ko-KR" altLang="en-US" sz="1400" b="1">
                <a:solidFill>
                  <a:srgbClr val="779014"/>
                </a:solidFill>
                <a:latin typeface="KoPub돋움체 Light"/>
                <a:ea typeface="KoPub돋움체 Light"/>
                <a:cs typeface="+mn-cs"/>
              </a:rPr>
              <a:t> </a:t>
            </a:r>
            <a:r>
              <a:rPr lang="ko-KR" altLang="en-US" sz="1400" b="1">
                <a:latin typeface="KoPub돋움체 Light"/>
                <a:ea typeface="KoPub돋움체 Light"/>
              </a:rPr>
              <a:t>Spring Boot + Gradle</a:t>
            </a:r>
            <a:endParaRPr lang="ko-KR" altLang="en-US" sz="1400" b="1">
              <a:latin typeface="KoPub돋움체 Light"/>
              <a:ea typeface="KoPub돋움체 Light"/>
            </a:endParaRPr>
          </a:p>
          <a:p>
            <a:pPr>
              <a:defRPr/>
            </a:pPr>
            <a:endParaRPr lang="ko-KR" altLang="en-US" sz="1200">
              <a:latin typeface="KoPub돋움체 Light"/>
              <a:ea typeface="KoPub돋움체 Light"/>
            </a:endParaRPr>
          </a:p>
          <a:p>
            <a:pPr>
              <a:defRPr/>
            </a:pPr>
            <a:r>
              <a:rPr lang="ko-KR" altLang="en-US" sz="1200">
                <a:latin typeface="KoPub돋움체 Light"/>
                <a:ea typeface="KoPub돋움체 Light"/>
              </a:rPr>
              <a:t>컨트롤러와 뷰를 연결시키는 패키지 기반 계층형 아키텍처 구조</a:t>
            </a:r>
            <a:endParaRPr lang="ko-KR" altLang="en-US" sz="1200">
              <a:latin typeface="KoPub돋움체 Light"/>
              <a:ea typeface="KoPub돋움체 Light"/>
            </a:endParaRPr>
          </a:p>
          <a:p>
            <a:pPr>
              <a:defRPr/>
            </a:pPr>
            <a:endParaRPr lang="ko-KR" altLang="en-US" sz="1200">
              <a:latin typeface="KoPub돋움체 Light"/>
              <a:ea typeface="KoPub돋움체 Light"/>
            </a:endParaRPr>
          </a:p>
          <a:p>
            <a:pPr>
              <a:defRPr/>
            </a:pPr>
            <a:endParaRPr lang="ko-KR" altLang="en-US" sz="1200">
              <a:latin typeface="KoPub돋움체 Light"/>
              <a:ea typeface="KoPub돋움체 Light"/>
            </a:endParaRPr>
          </a:p>
          <a:p>
            <a:pPr>
              <a:defRPr/>
            </a:pPr>
            <a:r>
              <a:rPr lang="en-US" altLang="en-US" sz="1200" b="1">
                <a:solidFill>
                  <a:srgbClr val="0000ff"/>
                </a:solidFill>
                <a:latin typeface="KoPub돋움체 Light"/>
                <a:ea typeface="KoPub돋움체 Light"/>
              </a:rPr>
              <a:t>📂</a:t>
            </a:r>
            <a:r>
              <a:rPr lang="ko-KR" altLang="en-US" sz="1200" b="1">
                <a:latin typeface="KoPub돋움체 Light"/>
                <a:ea typeface="KoPub돋움체 Light"/>
              </a:rPr>
              <a:t> 주요 폴더와 </a:t>
            </a:r>
            <a:r>
              <a:rPr lang="en-US" altLang="en-US" sz="1200" b="1">
                <a:solidFill>
                  <a:srgbClr val="0000ff"/>
                </a:solidFill>
                <a:latin typeface="KoPub돋움체 Light"/>
                <a:ea typeface="KoPub돋움체 Light"/>
              </a:rPr>
              <a:t>📜</a:t>
            </a:r>
            <a:r>
              <a:rPr lang="ko-KR" altLang="en-US" sz="1200" b="1">
                <a:latin typeface="KoPub돋움체 Light"/>
                <a:ea typeface="KoPub돋움체 Light"/>
              </a:rPr>
              <a:t> 파일</a:t>
            </a:r>
            <a:endParaRPr lang="ko-KR" altLang="en-US" sz="1200" b="1">
              <a:latin typeface="KoPub돋움체 Light"/>
              <a:ea typeface="KoPub돋움체 Light"/>
            </a:endParaRPr>
          </a:p>
          <a:p>
            <a:pPr>
              <a:defRPr/>
            </a:pPr>
            <a:endParaRPr lang="ko-KR" altLang="en-US" sz="1200">
              <a:latin typeface="KoPub돋움체 Light"/>
              <a:ea typeface="KoPub돋움체 Light"/>
            </a:endParaRPr>
          </a:p>
          <a:p>
            <a:pPr>
              <a:defRPr/>
            </a:pPr>
            <a:r>
              <a:rPr lang="ko-KR" altLang="en-US" sz="1200">
                <a:latin typeface="KoPub돋움체 Light"/>
                <a:ea typeface="KoPub돋움체 Light"/>
              </a:rPr>
              <a:t> </a:t>
            </a:r>
            <a:r>
              <a:rPr lang="en-US" altLang="ko-KR" sz="1200">
                <a:solidFill>
                  <a:srgbClr val="ff0000"/>
                </a:solidFill>
                <a:latin typeface="KoPub돋움체 Light"/>
                <a:ea typeface="KoPub돋움체 Light"/>
              </a:rPr>
              <a:t>🚩</a:t>
            </a:r>
            <a:r>
              <a:rPr lang="en-US" altLang="ko-KR" sz="1200">
                <a:latin typeface="KoPub돋움체 Light"/>
                <a:ea typeface="KoPub돋움체 Light"/>
              </a:rPr>
              <a:t> java</a:t>
            </a:r>
            <a:endParaRPr lang="en-US" altLang="ko-KR" sz="1200">
              <a:latin typeface="KoPub돋움체 Light"/>
              <a:ea typeface="KoPub돋움체 Light"/>
            </a:endParaRPr>
          </a:p>
          <a:p>
            <a:pPr>
              <a:defRPr/>
            </a:pPr>
            <a:r>
              <a:rPr lang="en-US" altLang="ko-KR" sz="1000">
                <a:latin typeface="KoPub돋움체 Light"/>
                <a:ea typeface="KoPub돋움체 Light"/>
              </a:rPr>
              <a:t> /food - </a:t>
            </a:r>
            <a:r>
              <a:rPr lang="ko-KR" altLang="en-US" sz="1000">
                <a:latin typeface="KoPub돋움체 Light"/>
                <a:ea typeface="KoPub돋움체 Light"/>
              </a:rPr>
              <a:t>음식 사진 분석</a:t>
            </a:r>
            <a:endParaRPr lang="ko-KR" altLang="en-US" sz="1000">
              <a:latin typeface="KoPub돋움체 Light"/>
              <a:ea typeface="KoPub돋움체 Light"/>
            </a:endParaRPr>
          </a:p>
          <a:p>
            <a:pPr>
              <a:defRPr/>
            </a:pPr>
            <a:r>
              <a:rPr lang="en-US" altLang="ko-KR" sz="1000">
                <a:latin typeface="KoPub돋움체 Light"/>
                <a:ea typeface="KoPub돋움체 Light"/>
              </a:rPr>
              <a:t> /meal - </a:t>
            </a:r>
            <a:r>
              <a:rPr lang="ko-KR" altLang="en-US" sz="1000">
                <a:latin typeface="KoPub돋움체 Light"/>
                <a:ea typeface="KoPub돋움체 Light"/>
              </a:rPr>
              <a:t>식단 추천 </a:t>
            </a:r>
            <a:r>
              <a:rPr lang="en-US" altLang="ko-KR" sz="1000">
                <a:latin typeface="KoPub돋움체 Light"/>
                <a:ea typeface="KoPub돋움체 Light"/>
              </a:rPr>
              <a:t>&amp;</a:t>
            </a:r>
            <a:r>
              <a:rPr lang="ko-KR" altLang="en-US" sz="1000">
                <a:latin typeface="KoPub돋움체 Light"/>
                <a:ea typeface="KoPub돋움체 Light"/>
              </a:rPr>
              <a:t> 기록</a:t>
            </a:r>
            <a:endParaRPr lang="ko-KR" altLang="en-US" sz="1000">
              <a:latin typeface="KoPub돋움체 Light"/>
              <a:ea typeface="KoPub돋움체 Light"/>
            </a:endParaRPr>
          </a:p>
          <a:p>
            <a:pPr>
              <a:defRPr/>
            </a:pPr>
            <a:r>
              <a:rPr lang="en-US" altLang="ko-KR" sz="1000">
                <a:latin typeface="KoPub돋움체 Light"/>
                <a:ea typeface="KoPub돋움체 Light"/>
              </a:rPr>
              <a:t> /emotion - </a:t>
            </a:r>
            <a:r>
              <a:rPr lang="ko-KR" altLang="en-US" sz="1000">
                <a:latin typeface="KoPub돋움체 Light"/>
                <a:ea typeface="KoPub돋움체 Light"/>
              </a:rPr>
              <a:t>기분 추천</a:t>
            </a:r>
            <a:endParaRPr lang="ko-KR" altLang="en-US" sz="1000">
              <a:latin typeface="KoPub돋움체 Light"/>
              <a:ea typeface="KoPub돋움체 Light"/>
            </a:endParaRPr>
          </a:p>
          <a:p>
            <a:pPr>
              <a:defRPr/>
            </a:pPr>
            <a:r>
              <a:rPr lang="en-US" altLang="ko-KR" sz="1000">
                <a:latin typeface="KoPub돋움체 Light"/>
                <a:ea typeface="KoPub돋움체 Light"/>
              </a:rPr>
              <a:t> /member - </a:t>
            </a:r>
            <a:r>
              <a:rPr lang="ko-KR" altLang="en-US" sz="1000">
                <a:latin typeface="KoPub돋움체 Light"/>
                <a:ea typeface="KoPub돋움체 Light"/>
              </a:rPr>
              <a:t>회원 관리</a:t>
            </a:r>
            <a:endParaRPr lang="ko-KR" altLang="en-US" sz="1000">
              <a:latin typeface="KoPub돋움체 Light"/>
              <a:ea typeface="KoPub돋움체 Light"/>
            </a:endParaRPr>
          </a:p>
          <a:p>
            <a:pPr>
              <a:defRPr/>
            </a:pPr>
            <a:r>
              <a:rPr lang="en-US" altLang="ko-KR" sz="1000">
                <a:latin typeface="KoPub돋움체 Light"/>
                <a:ea typeface="KoPub돋움체 Light"/>
              </a:rPr>
              <a:t> /main/</a:t>
            </a:r>
            <a:r>
              <a:rPr lang="en-US" altLang="en-US" sz="1000">
                <a:latin typeface="KoPub돋움체 Light"/>
                <a:ea typeface="KoPub돋움체 Light"/>
              </a:rPr>
              <a:t>MainController.java</a:t>
            </a:r>
            <a:r>
              <a:rPr lang="ko-KR" altLang="en-US" sz="1000">
                <a:latin typeface="KoPub돋움체 Light"/>
                <a:ea typeface="KoPub돋움체 Light"/>
              </a:rPr>
              <a:t> </a:t>
            </a:r>
            <a:r>
              <a:rPr lang="en-US" altLang="ko-KR" sz="1000">
                <a:latin typeface="KoPub돋움체 Light"/>
                <a:ea typeface="KoPub돋움체 Light"/>
              </a:rPr>
              <a:t>-</a:t>
            </a:r>
            <a:r>
              <a:rPr lang="ko-KR" altLang="en-US" sz="1000">
                <a:latin typeface="KoPub돋움체 Light"/>
                <a:ea typeface="KoPub돋움체 Light"/>
              </a:rPr>
              <a:t> 메인 페이지 연결</a:t>
            </a:r>
            <a:endParaRPr lang="ko-KR" altLang="en-US" sz="1000">
              <a:latin typeface="KoPub돋움체 Light"/>
              <a:ea typeface="KoPub돋움체 Light"/>
            </a:endParaRPr>
          </a:p>
          <a:p>
            <a:pPr>
              <a:defRPr/>
            </a:pPr>
            <a:r>
              <a:rPr lang="en-US" altLang="ko-KR" sz="1000">
                <a:latin typeface="KoPub돋움체 Light"/>
                <a:ea typeface="KoPub돋움체 Light"/>
              </a:rPr>
              <a:t> /DemoApplication.java</a:t>
            </a:r>
            <a:r>
              <a:rPr lang="ko-KR" altLang="en-US" sz="1000">
                <a:latin typeface="KoPub돋움체 Light"/>
                <a:ea typeface="KoPub돋움체 Light"/>
              </a:rPr>
              <a:t> </a:t>
            </a:r>
            <a:r>
              <a:rPr lang="en-US" altLang="ko-KR" sz="1000">
                <a:latin typeface="KoPub돋움체 Light"/>
                <a:ea typeface="KoPub돋움체 Light"/>
              </a:rPr>
              <a:t>-</a:t>
            </a:r>
            <a:r>
              <a:rPr lang="ko-KR" altLang="en-US" sz="1000">
                <a:latin typeface="KoPub돋움체 Light"/>
                <a:ea typeface="KoPub돋움체 Light"/>
              </a:rPr>
              <a:t> 프로그램 실행</a:t>
            </a:r>
            <a:endParaRPr lang="ko-KR" altLang="en-US" sz="1000">
              <a:latin typeface="KoPub돋움체 Light"/>
              <a:ea typeface="KoPub돋움체 Light"/>
            </a:endParaRPr>
          </a:p>
          <a:p>
            <a:pPr>
              <a:defRPr/>
            </a:pPr>
            <a:endParaRPr lang="ko-KR" altLang="en-US" sz="1200">
              <a:latin typeface="KoPub돋움체 Light"/>
              <a:ea typeface="KoPub돋움체 Light"/>
            </a:endParaRPr>
          </a:p>
          <a:p>
            <a:pPr>
              <a:defRPr/>
            </a:pPr>
            <a:r>
              <a:rPr lang="ko-KR" altLang="en-US" sz="1200">
                <a:latin typeface="KoPub돋움체 Light"/>
                <a:ea typeface="KoPub돋움체 Light"/>
              </a:rPr>
              <a:t> </a:t>
            </a:r>
            <a:r>
              <a:rPr lang="en-US" altLang="ko-KR" sz="1200">
                <a:solidFill>
                  <a:srgbClr val="ff0000"/>
                </a:solidFill>
                <a:latin typeface="KoPub돋움체 Light"/>
                <a:ea typeface="KoPub돋움체 Light"/>
              </a:rPr>
              <a:t>🚩</a:t>
            </a:r>
            <a:r>
              <a:rPr lang="en-US" altLang="ko-KR" sz="1200">
                <a:latin typeface="KoPub돋움체 Light"/>
                <a:ea typeface="KoPub돋움체 Light"/>
              </a:rPr>
              <a:t> html</a:t>
            </a:r>
            <a:endParaRPr lang="en-US" altLang="ko-KR" sz="1200">
              <a:latin typeface="KoPub돋움체 Light"/>
              <a:ea typeface="KoPub돋움체 Light"/>
            </a:endParaRPr>
          </a:p>
          <a:p>
            <a:pPr>
              <a:defRPr/>
            </a:pPr>
            <a:r>
              <a:rPr lang="en-US" altLang="ko-KR" sz="1000">
                <a:latin typeface="KoPub돋움체 Light"/>
                <a:ea typeface="KoPub돋움체 Light"/>
              </a:rPr>
              <a:t> /static/main.css - </a:t>
            </a:r>
            <a:r>
              <a:rPr lang="ko-KR" altLang="en-US" sz="1000">
                <a:latin typeface="KoPub돋움체 Light"/>
                <a:ea typeface="KoPub돋움체 Light"/>
              </a:rPr>
              <a:t>공통 스타일 </a:t>
            </a:r>
            <a:r>
              <a:rPr lang="en-US" altLang="ko-KR" sz="1000">
                <a:latin typeface="KoPub돋움체 Light"/>
                <a:ea typeface="KoPub돋움체 Light"/>
              </a:rPr>
              <a:t>(</a:t>
            </a:r>
            <a:r>
              <a:rPr lang="ko-KR" altLang="en-US" sz="1000">
                <a:latin typeface="KoPub돋움체 Light"/>
                <a:ea typeface="KoPub돋움체 Light"/>
              </a:rPr>
              <a:t>정적 문서</a:t>
            </a:r>
            <a:r>
              <a:rPr lang="en-US" altLang="ko-KR" sz="1000">
                <a:latin typeface="KoPub돋움체 Light"/>
                <a:ea typeface="KoPub돋움체 Light"/>
              </a:rPr>
              <a:t>)</a:t>
            </a:r>
            <a:endParaRPr lang="en-US" altLang="ko-KR"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/templates/main.html - </a:t>
            </a:r>
            <a:r>
              <a:rPr lang="ko-KR" altLang="en-US" sz="1000">
                <a:latin typeface="KoPub돋움체 Light"/>
                <a:ea typeface="KoPub돋움체 Light"/>
              </a:rPr>
              <a:t>메인 페이지</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/templates/common.html - </a:t>
            </a:r>
            <a:r>
              <a:rPr lang="ko-KR" altLang="en-US" sz="1000">
                <a:latin typeface="KoPub돋움체 Light"/>
                <a:ea typeface="KoPub돋움체 Light"/>
              </a:rPr>
              <a:t>모든 문서의 </a:t>
            </a:r>
            <a:r>
              <a:rPr lang="en-US" altLang="ko-KR" sz="1000">
                <a:latin typeface="KoPub돋움체 Light"/>
                <a:ea typeface="KoPub돋움체 Light"/>
              </a:rPr>
              <a:t>header, footer</a:t>
            </a:r>
            <a:r>
              <a:rPr lang="ko-KR" altLang="en-US" sz="1000">
                <a:latin typeface="KoPub돋움체 Light"/>
                <a:ea typeface="KoPub돋움체 Light"/>
              </a:rPr>
              <a:t>에 들어가는 공통 태그</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/templates/photo - </a:t>
            </a:r>
            <a:r>
              <a:rPr lang="ko-KR" altLang="en-US" sz="1000">
                <a:latin typeface="KoPub돋움체 Light"/>
                <a:ea typeface="KoPub돋움체 Light"/>
              </a:rPr>
              <a:t>사진 분석</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/templates/meal - </a:t>
            </a:r>
            <a:r>
              <a:rPr lang="ko-KR" altLang="en-US" sz="1000">
                <a:latin typeface="KoPub돋움체 Light"/>
                <a:ea typeface="KoPub돋움체 Light"/>
              </a:rPr>
              <a:t>식단 추천 </a:t>
            </a:r>
            <a:r>
              <a:rPr lang="en-US" altLang="ko-KR" sz="1000">
                <a:latin typeface="KoPub돋움체 Light"/>
                <a:ea typeface="KoPub돋움체 Light"/>
              </a:rPr>
              <a:t>&amp;</a:t>
            </a:r>
            <a:r>
              <a:rPr lang="ko-KR" altLang="en-US" sz="1000">
                <a:latin typeface="KoPub돋움체 Light"/>
                <a:ea typeface="KoPub돋움체 Light"/>
              </a:rPr>
              <a:t> 기록</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/templates/emotion - </a:t>
            </a:r>
            <a:r>
              <a:rPr lang="ko-KR" altLang="en-US" sz="1000">
                <a:latin typeface="KoPub돋움체 Light"/>
                <a:ea typeface="KoPub돋움체 Light"/>
              </a:rPr>
              <a:t>기분 추천</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/templates/member - </a:t>
            </a:r>
            <a:r>
              <a:rPr lang="ko-KR" altLang="en-US" sz="1000">
                <a:latin typeface="KoPub돋움체 Light"/>
                <a:ea typeface="KoPub돋움체 Light"/>
              </a:rPr>
              <a:t>회원 관리</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/templates/footer - </a:t>
            </a:r>
            <a:r>
              <a:rPr lang="ko-KR" altLang="en-US" sz="1000">
                <a:latin typeface="KoPub돋움체 Light"/>
                <a:ea typeface="KoPub돋움체 Light"/>
              </a:rPr>
              <a:t>고객 지원</a:t>
            </a:r>
            <a:endParaRPr lang="ko-KR" altLang="en-US" sz="1000">
              <a:latin typeface="KoPub돋움체 Light"/>
              <a:ea typeface="KoPub돋움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13</a:t>
            </a:fld>
            <a:endParaRPr lang="en-US" altLang="ko">
              <a:latin typeface="KoPub돋움체 Medium"/>
              <a:ea typeface="KoPub돋움체 Medium"/>
            </a:endParaRPr>
          </a:p>
        </p:txBody>
      </p:sp>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7.</a:t>
            </a:r>
            <a:r>
              <a:rPr lang="ko-KR" altLang="en-US" sz="1600" b="1">
                <a:solidFill>
                  <a:schemeClr val="lt1"/>
                </a:solidFill>
                <a:latin typeface="KoPub돋움체 Light"/>
                <a:ea typeface="KoPub돋움체 Light"/>
                <a:cs typeface="+mn-cs"/>
              </a:rPr>
              <a:t> 프로젝트 구조도</a:t>
            </a:r>
            <a:endParaRPr lang="ko-KR" altLang="en-US" sz="1600" b="1">
              <a:solidFill>
                <a:schemeClr val="lt1"/>
              </a:solidFill>
              <a:latin typeface="KoPub돋움체 Light"/>
              <a:ea typeface="KoPub돋움체 Light"/>
              <a:cs typeface="+mn-cs"/>
            </a:endParaRPr>
          </a:p>
        </p:txBody>
      </p:sp>
      <p:pic>
        <p:nvPicPr>
          <p:cNvPr id="119" name="그림 118"/>
          <p:cNvPicPr>
            <a:picLocks noChangeAspect="1"/>
          </p:cNvPicPr>
          <p:nvPr/>
        </p:nvPicPr>
        <p:blipFill rotWithShape="1">
          <a:blip r:embed="rId3"/>
          <a:stretch>
            <a:fillRect/>
          </a:stretch>
        </p:blipFill>
        <p:spPr>
          <a:xfrm>
            <a:off x="252184" y="360655"/>
            <a:ext cx="1889005" cy="4523670"/>
          </a:xfrm>
          <a:prstGeom prst="rect">
            <a:avLst/>
          </a:prstGeom>
        </p:spPr>
      </p:pic>
      <p:sp>
        <p:nvSpPr>
          <p:cNvPr id="122" name="TextBox 121"/>
          <p:cNvSpPr txBox="1"/>
          <p:nvPr/>
        </p:nvSpPr>
        <p:spPr>
          <a:xfrm>
            <a:off x="3662230" y="551150"/>
            <a:ext cx="3465607" cy="3022519"/>
          </a:xfrm>
          <a:prstGeom prst="rect">
            <a:avLst/>
          </a:prstGeom>
        </p:spPr>
        <p:txBody>
          <a:bodyPr wrap="square">
            <a:spAutoFit/>
          </a:bodyPr>
          <a:lstStyle/>
          <a:p>
            <a:pPr>
              <a:defRPr/>
            </a:pPr>
            <a:r>
              <a:rPr lang="en-US" altLang="en-US" sz="1400" b="1">
                <a:solidFill>
                  <a:srgbClr val="779014"/>
                </a:solidFill>
                <a:latin typeface="KoPub돋움체 Light"/>
                <a:ea typeface="KoPub돋움체 Light"/>
                <a:cs typeface="+mn-cs"/>
              </a:rPr>
              <a:t>🔔</a:t>
            </a:r>
            <a:r>
              <a:rPr lang="ko-KR" altLang="en-US" sz="1400" b="1">
                <a:solidFill>
                  <a:srgbClr val="779014"/>
                </a:solidFill>
                <a:latin typeface="KoPub돋움체 Light"/>
                <a:ea typeface="KoPub돋움체 Light"/>
                <a:cs typeface="+mn-cs"/>
              </a:rPr>
              <a:t> </a:t>
            </a:r>
            <a:r>
              <a:rPr lang="en-US" altLang="ko-KR" sz="1400" b="1">
                <a:latin typeface="KoPub돋움체 Light"/>
                <a:ea typeface="KoPub돋움체 Light"/>
                <a:cs typeface="+mn-cs"/>
              </a:rPr>
              <a:t>Python</a:t>
            </a:r>
            <a:r>
              <a:rPr lang="ko-KR" altLang="en-US" sz="1400" b="1">
                <a:latin typeface="KoPub돋움체 Light"/>
                <a:ea typeface="KoPub돋움체 Light"/>
                <a:cs typeface="+mn-cs"/>
              </a:rPr>
              <a:t> </a:t>
            </a:r>
            <a:r>
              <a:rPr lang="en-US" altLang="ko-KR" sz="1000" b="1">
                <a:latin typeface="KoPub돋움체 Light"/>
                <a:ea typeface="KoPub돋움체 Light"/>
                <a:cs typeface="+mn-cs"/>
              </a:rPr>
              <a:t>(1/2)</a:t>
            </a:r>
            <a:endParaRPr lang="en-US" altLang="ko-KR" sz="10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latin typeface="KoPub돋움체 Light"/>
                <a:ea typeface="KoPub돋움체 Light"/>
                <a:cs typeface="+mn-cs"/>
              </a:rPr>
              <a:t>CNN </a:t>
            </a:r>
            <a:r>
              <a:rPr lang="ko-KR" altLang="en-US" sz="1200">
                <a:latin typeface="KoPub돋움체 Light"/>
                <a:ea typeface="KoPub돋움체 Light"/>
                <a:cs typeface="+mn-cs"/>
              </a:rPr>
              <a:t>모델 학습</a:t>
            </a:r>
            <a:r>
              <a:rPr lang="en-US" altLang="ko-KR" sz="1200">
                <a:latin typeface="KoPub돋움체 Light"/>
                <a:ea typeface="KoPub돋움체 Light"/>
                <a:cs typeface="+mn-cs"/>
              </a:rPr>
              <a:t>,</a:t>
            </a:r>
            <a:r>
              <a:rPr lang="ko-KR" altLang="en-US" sz="1200">
                <a:latin typeface="KoPub돋움체 Light"/>
                <a:ea typeface="KoPub돋움체 Light"/>
                <a:cs typeface="+mn-cs"/>
              </a:rPr>
              <a:t> </a:t>
            </a:r>
            <a:r>
              <a:rPr lang="en-US" altLang="ko-KR" sz="1200">
                <a:latin typeface="KoPub돋움체 Light"/>
                <a:ea typeface="KoPub돋움체 Light"/>
                <a:cs typeface="+mn-cs"/>
              </a:rPr>
              <a:t>LLM</a:t>
            </a:r>
            <a:r>
              <a:rPr lang="ko-KR" altLang="en-US" sz="1200">
                <a:latin typeface="KoPub돋움체 Light"/>
                <a:ea typeface="KoPub돋움체 Light"/>
                <a:cs typeface="+mn-cs"/>
              </a:rPr>
              <a:t> 학습 등을 수행</a:t>
            </a:r>
            <a:r>
              <a:rPr lang="en-US" altLang="ko-KR" sz="1200">
                <a:latin typeface="KoPub돋움체 Light"/>
                <a:ea typeface="KoPub돋움체 Light"/>
                <a:cs typeface="+mn-cs"/>
              </a:rPr>
              <a:t>.</a:t>
            </a:r>
            <a:r>
              <a:rPr lang="ko-KR" altLang="en-US" sz="1200">
                <a:latin typeface="KoPub돋움체 Light"/>
                <a:ea typeface="KoPub돋움체 Light"/>
                <a:cs typeface="+mn-cs"/>
              </a:rPr>
              <a:t> 그 결과를 </a:t>
            </a:r>
            <a:r>
              <a:rPr lang="en-US" altLang="ko-KR" sz="1200">
                <a:latin typeface="KoPub돋움체 Light"/>
                <a:ea typeface="KoPub돋움체 Light"/>
                <a:cs typeface="+mn-cs"/>
              </a:rPr>
              <a:t>DB</a:t>
            </a:r>
            <a:r>
              <a:rPr lang="ko-KR" altLang="en-US" sz="1200">
                <a:latin typeface="KoPub돋움체 Light"/>
                <a:ea typeface="KoPub돋움체 Light"/>
                <a:cs typeface="+mn-cs"/>
              </a:rPr>
              <a:t>에 저장하거나 뷰에 표시한다</a:t>
            </a:r>
            <a:r>
              <a:rPr lang="en-US" altLang="ko-KR" sz="1200">
                <a:latin typeface="KoPub돋움체 Light"/>
                <a:ea typeface="KoPub돋움체 Light"/>
                <a:cs typeface="+mn-cs"/>
              </a:rPr>
              <a:t>.</a:t>
            </a:r>
            <a:endParaRPr lang="en-US" altLang="ko-KR"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주요 폴더와 </a:t>
            </a: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파일</a:t>
            </a:r>
            <a:endParaRPr lang="ko-KR" altLang="en-US" sz="12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solidFill>
                  <a:srgbClr val="ff0000"/>
                </a:solidFill>
                <a:latin typeface="KoPub돋움체 Light"/>
                <a:ea typeface="KoPub돋움체 Light"/>
                <a:cs typeface="+mn-cs"/>
              </a:rPr>
              <a:t>🚩</a:t>
            </a:r>
            <a:r>
              <a:rPr lang="en-US" altLang="ko-KR" sz="1200">
                <a:latin typeface="KoPub돋움체 Light"/>
                <a:ea typeface="KoPub돋움체 Light"/>
                <a:cs typeface="+mn-cs"/>
              </a:rPr>
              <a:t> CNN </a:t>
            </a:r>
            <a:r>
              <a:rPr lang="ko-KR" altLang="en-US" sz="1200">
                <a:latin typeface="KoPub돋움체 Light"/>
                <a:ea typeface="KoPub돋움체 Light"/>
                <a:cs typeface="+mn-cs"/>
              </a:rPr>
              <a:t>모델</a:t>
            </a:r>
            <a:endParaRPr lang="ko-KR" altLang="en-US" sz="1200">
              <a:latin typeface="KoPub돋움체 Light"/>
              <a:ea typeface="KoPub돋움체 Light"/>
              <a:cs typeface="+mn-cs"/>
            </a:endParaRPr>
          </a:p>
          <a:p>
            <a:pPr>
              <a:defRPr/>
            </a:pPr>
            <a:r>
              <a:rPr lang="en-US" altLang="ko-KR" sz="1000">
                <a:latin typeface="KoPub돋움체 Light"/>
                <a:ea typeface="KoPub돋움체 Light"/>
                <a:cs typeface="+mn-cs"/>
              </a:rPr>
              <a:t> /photo - </a:t>
            </a:r>
            <a:r>
              <a:rPr lang="ko-KR" altLang="en-US" sz="1000">
                <a:latin typeface="KoPub돋움체 Light"/>
                <a:ea typeface="KoPub돋움체 Light"/>
                <a:cs typeface="+mn-cs"/>
              </a:rPr>
              <a:t>사진 분석</a:t>
            </a:r>
            <a:endParaRPr lang="ko-KR" altLang="en-US" sz="10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/photo/model - </a:t>
            </a:r>
            <a:r>
              <a:rPr lang="ko-KR" altLang="en-US" sz="1000">
                <a:latin typeface="KoPub돋움체 Light"/>
                <a:ea typeface="KoPub돋움체 Light"/>
                <a:cs typeface="+mn-cs"/>
              </a:rPr>
              <a:t>사진 분석 모델 </a:t>
            </a:r>
            <a:r>
              <a:rPr lang="en-US" altLang="ko-KR" sz="1000">
                <a:latin typeface="KoPub돋움체 Light"/>
                <a:ea typeface="KoPub돋움체 Light"/>
                <a:cs typeface="+mn-cs"/>
              </a:rPr>
              <a:t>(CNN)</a:t>
            </a:r>
            <a:r>
              <a:rPr lang="ko-KR" altLang="en-US" sz="1000">
                <a:latin typeface="KoPub돋움체 Light"/>
                <a:ea typeface="KoPub돋움체 Light"/>
                <a:cs typeface="+mn-cs"/>
              </a:rPr>
              <a:t> 위치</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 /photo/app.py - </a:t>
            </a:r>
            <a:r>
              <a:rPr lang="ko-KR" altLang="en-US" sz="1000">
                <a:latin typeface="KoPub돋움체 Light"/>
                <a:ea typeface="KoPub돋움체 Light"/>
                <a:cs typeface="+mn-cs"/>
              </a:rPr>
              <a:t>실행 파일</a:t>
            </a:r>
            <a:endParaRPr lang="ko-KR" altLang="en-US" sz="1000">
              <a:latin typeface="KoPub돋움체 Light"/>
              <a:ea typeface="KoPub돋움체 Light"/>
              <a:cs typeface="+mn-cs"/>
            </a:endParaRPr>
          </a:p>
          <a:p>
            <a:pPr>
              <a:defRPr/>
            </a:pPr>
            <a:endParaRPr lang="ko-KR" altLang="en-US" sz="10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solidFill>
                  <a:srgbClr val="ff0000"/>
                </a:solidFill>
                <a:latin typeface="KoPub돋움체 Light"/>
                <a:ea typeface="KoPub돋움체 Light"/>
                <a:cs typeface="+mn-cs"/>
              </a:rPr>
              <a:t>🚩</a:t>
            </a:r>
            <a:r>
              <a:rPr lang="en-US" altLang="ko-KR" sz="1200">
                <a:latin typeface="KoPub돋움체 Light"/>
                <a:ea typeface="KoPub돋움체 Light"/>
                <a:cs typeface="+mn-cs"/>
              </a:rPr>
              <a:t> Ollama (LLM)</a:t>
            </a:r>
            <a:endParaRPr lang="en-US" altLang="ko-KR" sz="12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/FastAPI - FastAPI </a:t>
            </a:r>
            <a:r>
              <a:rPr lang="ko-KR" altLang="en-US" sz="1000">
                <a:latin typeface="KoPub돋움체 Light"/>
                <a:ea typeface="KoPub돋움체 Light"/>
                <a:cs typeface="+mn-cs"/>
              </a:rPr>
              <a:t>서버 구축</a:t>
            </a:r>
            <a:r>
              <a:rPr lang="en-US" altLang="ko-KR" sz="1000">
                <a:latin typeface="KoPub돋움체 Light"/>
                <a:ea typeface="KoPub돋움체 Light"/>
                <a:cs typeface="+mn-cs"/>
              </a:rPr>
              <a:t>,</a:t>
            </a:r>
            <a:r>
              <a:rPr lang="ko-KR" altLang="en-US" sz="1000">
                <a:latin typeface="KoPub돋움체 Light"/>
                <a:ea typeface="KoPub돋움체 Light"/>
                <a:cs typeface="+mn-cs"/>
              </a:rPr>
              <a:t> </a:t>
            </a:r>
            <a:r>
              <a:rPr lang="en-US" altLang="ko-KR" sz="1000">
                <a:latin typeface="KoPub돋움체 Light"/>
                <a:ea typeface="KoPub돋움체 Light"/>
                <a:cs typeface="+mn-cs"/>
              </a:rPr>
              <a:t>Ollama </a:t>
            </a:r>
            <a:r>
              <a:rPr lang="ko-KR" altLang="en-US" sz="1000">
                <a:latin typeface="KoPub돋움체 Light"/>
                <a:ea typeface="KoPub돋움체 Light"/>
                <a:cs typeface="+mn-cs"/>
              </a:rPr>
              <a:t>기동</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 /MealMind - LLM </a:t>
            </a:r>
            <a:r>
              <a:rPr lang="ko-KR" altLang="en-US" sz="1000">
                <a:latin typeface="KoPub돋움체 Light"/>
                <a:ea typeface="KoPub돋움체 Light"/>
                <a:cs typeface="+mn-cs"/>
              </a:rPr>
              <a:t>모델 학습</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 /MealMind/app.py - </a:t>
            </a:r>
            <a:r>
              <a:rPr lang="ko-KR" altLang="en-US" sz="1000">
                <a:latin typeface="KoPub돋움체 Light"/>
                <a:ea typeface="KoPub돋움체 Light"/>
                <a:cs typeface="+mn-cs"/>
              </a:rPr>
              <a:t>실행 파일</a:t>
            </a:r>
            <a:endParaRPr lang="ko-KR" altLang="en-US" sz="1000">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14</a:t>
            </a:fld>
            <a:endParaRPr lang="en-US" altLang="ko">
              <a:latin typeface="KoPub돋움체 Medium"/>
              <a:ea typeface="KoPub돋움체 Medium"/>
            </a:endParaRPr>
          </a:p>
        </p:txBody>
      </p:sp>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7.</a:t>
            </a:r>
            <a:r>
              <a:rPr lang="ko-KR" altLang="en-US" sz="1600" b="1">
                <a:solidFill>
                  <a:schemeClr val="lt1"/>
                </a:solidFill>
                <a:latin typeface="KoPub돋움체 Light"/>
                <a:ea typeface="KoPub돋움체 Light"/>
                <a:cs typeface="+mn-cs"/>
              </a:rPr>
              <a:t> 프로젝트 구조도</a:t>
            </a:r>
            <a:endParaRPr lang="ko-KR" altLang="en-US" sz="1600" b="1">
              <a:solidFill>
                <a:schemeClr val="lt1"/>
              </a:solidFill>
              <a:latin typeface="KoPub돋움체 Light"/>
              <a:ea typeface="KoPub돋움체 Light"/>
              <a:cs typeface="+mn-cs"/>
            </a:endParaRPr>
          </a:p>
        </p:txBody>
      </p:sp>
      <p:pic>
        <p:nvPicPr>
          <p:cNvPr id="120" name="그림 119"/>
          <p:cNvPicPr>
            <a:picLocks noChangeAspect="1"/>
          </p:cNvPicPr>
          <p:nvPr/>
        </p:nvPicPr>
        <p:blipFill rotWithShape="1">
          <a:blip r:embed="rId3"/>
          <a:stretch>
            <a:fillRect/>
          </a:stretch>
        </p:blipFill>
        <p:spPr>
          <a:xfrm>
            <a:off x="216639" y="332912"/>
            <a:ext cx="3174798" cy="4126266"/>
          </a:xfrm>
          <a:prstGeom prst="rect">
            <a:avLst/>
          </a:prstGeom>
        </p:spPr>
      </p:pic>
      <p:pic>
        <p:nvPicPr>
          <p:cNvPr id="123" name="그림 122"/>
          <p:cNvPicPr>
            <a:picLocks noChangeAspect="1"/>
          </p:cNvPicPr>
          <p:nvPr/>
        </p:nvPicPr>
        <p:blipFill rotWithShape="1">
          <a:blip r:embed="rId4"/>
          <a:stretch>
            <a:fillRect/>
          </a:stretch>
        </p:blipFill>
        <p:spPr>
          <a:xfrm>
            <a:off x="3442725" y="369903"/>
            <a:ext cx="2807322" cy="3220004"/>
          </a:xfrm>
          <a:prstGeom prst="rect">
            <a:avLst/>
          </a:prstGeom>
        </p:spPr>
      </p:pic>
      <p:sp>
        <p:nvSpPr>
          <p:cNvPr id="124" name="TextBox 123"/>
          <p:cNvSpPr txBox="1"/>
          <p:nvPr/>
        </p:nvSpPr>
        <p:spPr>
          <a:xfrm>
            <a:off x="4780065" y="2983260"/>
            <a:ext cx="4103691" cy="1834485"/>
          </a:xfrm>
          <a:prstGeom prst="rect">
            <a:avLst/>
          </a:prstGeom>
        </p:spPr>
        <p:txBody>
          <a:bodyPr wrap="square">
            <a:spAutoFit/>
          </a:bodyPr>
          <a:lstStyle/>
          <a:p>
            <a:pPr>
              <a:defRPr/>
            </a:pPr>
            <a:r>
              <a:rPr lang="en-US" altLang="en-US" sz="1400" b="1">
                <a:solidFill>
                  <a:srgbClr val="779014"/>
                </a:solidFill>
                <a:latin typeface="KoPub돋움체 Light"/>
                <a:ea typeface="KoPub돋움체 Light"/>
                <a:cs typeface="+mn-cs"/>
              </a:rPr>
              <a:t>🔔</a:t>
            </a:r>
            <a:r>
              <a:rPr lang="ko-KR" altLang="en-US" sz="1400" b="1">
                <a:solidFill>
                  <a:srgbClr val="779014"/>
                </a:solidFill>
                <a:latin typeface="KoPub돋움체 Light"/>
                <a:ea typeface="KoPub돋움체 Light"/>
                <a:cs typeface="+mn-cs"/>
              </a:rPr>
              <a:t> </a:t>
            </a:r>
            <a:r>
              <a:rPr lang="en-US" altLang="ko-KR" sz="1400" b="1">
                <a:latin typeface="KoPub돋움체 Light"/>
                <a:ea typeface="KoPub돋움체 Light"/>
                <a:cs typeface="+mn-cs"/>
              </a:rPr>
              <a:t>Python</a:t>
            </a:r>
            <a:r>
              <a:rPr lang="ko-KR" altLang="en-US" sz="1400" b="1">
                <a:latin typeface="KoPub돋움체 Light"/>
                <a:ea typeface="KoPub돋움체 Light"/>
                <a:cs typeface="+mn-cs"/>
              </a:rPr>
              <a:t> </a:t>
            </a:r>
            <a:r>
              <a:rPr lang="en-US" altLang="ko-KR" sz="1000" b="1">
                <a:latin typeface="KoPub돋움체 Light"/>
                <a:ea typeface="KoPub돋움체 Light"/>
                <a:cs typeface="+mn-cs"/>
              </a:rPr>
              <a:t>(2/2)</a:t>
            </a:r>
            <a:endParaRPr lang="en-US" altLang="ko-KR" sz="10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주요 폴더와 </a:t>
            </a: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파일</a:t>
            </a:r>
            <a:endParaRPr lang="ko-KR" altLang="en-US" sz="12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/requirements.txt - pip </a:t>
            </a:r>
            <a:r>
              <a:rPr lang="ko-KR" altLang="en-US" sz="1000">
                <a:latin typeface="KoPub돋움체 Light"/>
                <a:ea typeface="KoPub돋움체 Light"/>
                <a:cs typeface="+mn-cs"/>
              </a:rPr>
              <a:t>설치</a:t>
            </a:r>
            <a:r>
              <a:rPr lang="en-US" altLang="ko-KR" sz="1000">
                <a:latin typeface="KoPub돋움체 Light"/>
                <a:ea typeface="KoPub돋움체 Light"/>
                <a:cs typeface="+mn-cs"/>
              </a:rPr>
              <a:t>,</a:t>
            </a:r>
            <a:r>
              <a:rPr lang="ko-KR" altLang="en-US" sz="1000">
                <a:latin typeface="KoPub돋움체 Light"/>
                <a:ea typeface="KoPub돋움체 Light"/>
                <a:cs typeface="+mn-cs"/>
              </a:rPr>
              <a:t> 서버 기동 실행법을 기록한 텍스트 문서</a:t>
            </a:r>
            <a:endParaRPr lang="ko-KR" altLang="en-US" sz="10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solidFill>
                  <a:srgbClr val="ff0000"/>
                </a:solidFill>
                <a:latin typeface="KoPub돋움체 Light"/>
                <a:ea typeface="KoPub돋움체 Light"/>
                <a:cs typeface="+mn-cs"/>
              </a:rPr>
              <a:t>🚩</a:t>
            </a:r>
            <a:r>
              <a:rPr lang="en-US" altLang="ko-KR" sz="1200">
                <a:latin typeface="KoPub돋움체 Light"/>
                <a:ea typeface="KoPub돋움체 Light"/>
                <a:cs typeface="+mn-cs"/>
              </a:rPr>
              <a:t> KoBERT (LLM)</a:t>
            </a:r>
            <a:endParaRPr lang="en-US" altLang="ko-KR" sz="1200">
              <a:latin typeface="KoPub돋움체 Light"/>
              <a:ea typeface="KoPub돋움체 Light"/>
              <a:cs typeface="+mn-cs"/>
            </a:endParaRPr>
          </a:p>
          <a:p>
            <a:pPr>
              <a:defRPr/>
            </a:pPr>
            <a:r>
              <a:rPr lang="en-US" altLang="ko-KR" sz="1000">
                <a:latin typeface="KoPub돋움체 Light"/>
                <a:ea typeface="KoPub돋움체 Light"/>
                <a:cs typeface="+mn-cs"/>
              </a:rPr>
              <a:t> /Predict - </a:t>
            </a:r>
            <a:r>
              <a:rPr lang="ko-KR" altLang="en-US" sz="1000">
                <a:latin typeface="KoPub돋움체 Light"/>
                <a:ea typeface="KoPub돋움체 Light"/>
                <a:cs typeface="+mn-cs"/>
              </a:rPr>
              <a:t>기분 추천</a:t>
            </a:r>
            <a:endParaRPr lang="ko-KR" altLang="en-US" sz="10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/Predict/kobert_emotion_model</a:t>
            </a:r>
            <a:r>
              <a:rPr lang="ko-KR" altLang="en-US" sz="1000">
                <a:latin typeface="KoPub돋움체 Light"/>
                <a:ea typeface="KoPub돋움체 Light"/>
                <a:cs typeface="+mn-cs"/>
              </a:rPr>
              <a:t> </a:t>
            </a:r>
            <a:r>
              <a:rPr lang="en-US" altLang="ko-KR" sz="1000">
                <a:latin typeface="KoPub돋움체 Light"/>
                <a:ea typeface="KoPub돋움체 Light"/>
                <a:cs typeface="+mn-cs"/>
              </a:rPr>
              <a:t>-</a:t>
            </a:r>
            <a:r>
              <a:rPr lang="ko-KR" altLang="en-US" sz="1000">
                <a:latin typeface="KoPub돋움체 Light"/>
                <a:ea typeface="KoPub돋움체 Light"/>
                <a:cs typeface="+mn-cs"/>
              </a:rPr>
              <a:t> </a:t>
            </a:r>
            <a:r>
              <a:rPr lang="en-US" altLang="ko-KR" sz="1000">
                <a:latin typeface="KoPub돋움체 Light"/>
                <a:ea typeface="KoPub돋움체 Light"/>
                <a:cs typeface="+mn-cs"/>
              </a:rPr>
              <a:t>KoBERT </a:t>
            </a:r>
            <a:r>
              <a:rPr lang="ko-KR" altLang="en-US" sz="1000">
                <a:latin typeface="KoPub돋움체 Light"/>
                <a:ea typeface="KoPub돋움체 Light"/>
                <a:cs typeface="+mn-cs"/>
              </a:rPr>
              <a:t>모델</a:t>
            </a:r>
            <a:endParaRPr lang="ko-KR" altLang="en-US" sz="10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/Predict/app.py - </a:t>
            </a:r>
            <a:r>
              <a:rPr lang="ko-KR" altLang="en-US" sz="1000">
                <a:latin typeface="KoPub돋움체 Light"/>
                <a:ea typeface="KoPub돋움체 Light"/>
                <a:cs typeface="+mn-cs"/>
              </a:rPr>
              <a:t>실행 파일</a:t>
            </a:r>
            <a:endParaRPr lang="ko-KR" altLang="en-US" sz="1000">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15</a:t>
            </a:fld>
            <a:endParaRPr lang="en-US" altLang="ko">
              <a:latin typeface="KoPub돋움체 Medium"/>
              <a:ea typeface="KoPub돋움체 Medium"/>
            </a:endParaRPr>
          </a:p>
        </p:txBody>
      </p:sp>
      <p:pic>
        <p:nvPicPr>
          <p:cNvPr id="110" name="그림 109"/>
          <p:cNvPicPr>
            <a:picLocks noChangeAspect="1"/>
          </p:cNvPicPr>
          <p:nvPr/>
        </p:nvPicPr>
        <p:blipFill rotWithShape="1">
          <a:blip r:embed="rId3"/>
          <a:stretch>
            <a:fillRect/>
          </a:stretch>
        </p:blipFill>
        <p:spPr>
          <a:xfrm>
            <a:off x="1198265" y="376357"/>
            <a:ext cx="6747469" cy="4522239"/>
          </a:xfrm>
          <a:prstGeom prst="rect">
            <a:avLst/>
          </a:prstGeom>
        </p:spPr>
      </p:pic>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8.</a:t>
            </a:r>
            <a:r>
              <a:rPr lang="ko-KR" altLang="en-US" sz="1600" b="1">
                <a:solidFill>
                  <a:schemeClr val="lt1"/>
                </a:solidFill>
                <a:latin typeface="KoPub돋움체 Light"/>
                <a:ea typeface="KoPub돋움체 Light"/>
                <a:cs typeface="+mn-cs"/>
              </a:rPr>
              <a:t> 메뉴 구조도 </a:t>
            </a:r>
            <a:r>
              <a:rPr lang="en-US" altLang="ko-KR" sz="1600" b="1">
                <a:solidFill>
                  <a:schemeClr val="lt1"/>
                </a:solidFill>
                <a:latin typeface="KoPub돋움체 Light"/>
                <a:ea typeface="KoPub돋움체 Light"/>
                <a:cs typeface="+mn-cs"/>
              </a:rPr>
              <a:t>(</a:t>
            </a:r>
            <a:r>
              <a:rPr lang="ko-KR" altLang="en-US" sz="1600" b="1">
                <a:solidFill>
                  <a:schemeClr val="lt1"/>
                </a:solidFill>
                <a:latin typeface="KoPub돋움체 Light"/>
                <a:ea typeface="KoPub돋움체 Light"/>
                <a:cs typeface="+mn-cs"/>
              </a:rPr>
              <a:t>사이트맵</a:t>
            </a:r>
            <a:r>
              <a:rPr lang="en-US" altLang="ko-KR" sz="1600" b="1">
                <a:solidFill>
                  <a:schemeClr val="lt1"/>
                </a:solidFill>
                <a:latin typeface="KoPub돋움체 Light"/>
                <a:ea typeface="KoPub돋움체 Light"/>
                <a:cs typeface="+mn-cs"/>
              </a:rPr>
              <a:t>)</a:t>
            </a:r>
            <a:endParaRPr lang="en-US" altLang="ko-KR"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16</a:t>
            </a:fld>
            <a:endParaRPr lang="en-US" altLang="ko">
              <a:latin typeface="KoPub돋움체 Medium"/>
              <a:ea typeface="KoPub돋움체 Medium"/>
            </a:endParaRPr>
          </a:p>
        </p:txBody>
      </p:sp>
      <p:sp>
        <p:nvSpPr>
          <p:cNvPr id="146"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9.</a:t>
            </a:r>
            <a:r>
              <a:rPr lang="ko-KR" altLang="en-US" sz="1600" b="1">
                <a:solidFill>
                  <a:schemeClr val="lt1"/>
                </a:solidFill>
                <a:latin typeface="KoPub돋움체 Light"/>
                <a:ea typeface="KoPub돋움체 Light"/>
                <a:cs typeface="+mn-cs"/>
              </a:rPr>
              <a:t> 업무 흐름도</a:t>
            </a:r>
            <a:endParaRPr lang="ko-KR" altLang="en-US" sz="1600" b="1">
              <a:solidFill>
                <a:schemeClr val="lt1"/>
              </a:solidFill>
              <a:latin typeface="KoPub돋움체 Light"/>
              <a:ea typeface="KoPub돋움체 Light"/>
              <a:cs typeface="+mn-cs"/>
            </a:endParaRPr>
          </a:p>
        </p:txBody>
      </p:sp>
      <p:pic>
        <p:nvPicPr>
          <p:cNvPr id="150" name="그림 149"/>
          <p:cNvPicPr>
            <a:picLocks noChangeAspect="1"/>
          </p:cNvPicPr>
          <p:nvPr/>
        </p:nvPicPr>
        <p:blipFill rotWithShape="1">
          <a:blip r:embed="rId3"/>
          <a:stretch>
            <a:fillRect/>
          </a:stretch>
        </p:blipFill>
        <p:spPr>
          <a:xfrm>
            <a:off x="897718" y="349556"/>
            <a:ext cx="7348562" cy="444438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3" name="Google Shape;143;p25"/>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17</a:t>
            </a:fld>
            <a:endParaRPr lang="en-US" altLang="ko">
              <a:latin typeface="KoPub돋움체 Medium"/>
              <a:ea typeface="KoPub돋움체 Medium"/>
            </a:endParaRPr>
          </a:p>
        </p:txBody>
      </p:sp>
      <p:sp>
        <p:nvSpPr>
          <p:cNvPr id="146" name="TextBox 145"/>
          <p:cNvSpPr txBox="1"/>
          <p:nvPr/>
        </p:nvSpPr>
        <p:spPr>
          <a:xfrm>
            <a:off x="387472" y="657500"/>
            <a:ext cx="1285118" cy="359770"/>
          </a:xfrm>
          <a:prstGeom prst="rect">
            <a:avLst/>
          </a:prstGeom>
          <a:gradFill flip="xy" rotWithShape="1">
            <a:gsLst>
              <a:gs pos="0">
                <a:srgbClr val="baff1a">
                  <a:tint val="70000"/>
                  <a:satMod val="170000"/>
                </a:srgbClr>
              </a:gs>
              <a:gs pos="100000">
                <a:srgbClr val="baff1a">
                  <a:tint val="20000"/>
                  <a:satMod val="170000"/>
                </a:srgbClr>
              </a:gs>
            </a:gsLst>
            <a:lin ang="0" scaled="1"/>
            <a:tileRect/>
          </a:gradFill>
        </p:spPr>
        <p:txBody>
          <a:bodyPr wrap="none">
            <a:spAutoFit/>
          </a:bodyPr>
          <a:lstStyle/>
          <a:p>
            <a:pPr>
              <a:defRPr/>
            </a:pPr>
            <a:r>
              <a:rPr lang="ko-KR" altLang="en-US" b="1">
                <a:latin typeface="KoPub돋움체 Medium"/>
                <a:ea typeface="KoPub돋움체 Medium"/>
              </a:rPr>
              <a:t>논리적 </a:t>
            </a:r>
            <a:r>
              <a:rPr lang="en-US" altLang="ko-KR" b="1">
                <a:latin typeface="KoPub돋움체 Medium"/>
                <a:ea typeface="KoPub돋움체 Medium"/>
              </a:rPr>
              <a:t>ERD</a:t>
            </a:r>
            <a:endParaRPr lang="en-US" altLang="ko-KR" b="1">
              <a:latin typeface="KoPub돋움체 Medium"/>
              <a:ea typeface="KoPub돋움체 Medium"/>
            </a:endParaRPr>
          </a:p>
        </p:txBody>
      </p:sp>
      <p:sp>
        <p:nvSpPr>
          <p:cNvPr id="154"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10.</a:t>
            </a:r>
            <a:r>
              <a:rPr lang="ko-KR" altLang="en-US" sz="1600" b="1">
                <a:solidFill>
                  <a:schemeClr val="lt1"/>
                </a:solidFill>
                <a:latin typeface="KoPub돋움체 Light"/>
                <a:ea typeface="KoPub돋움체 Light"/>
                <a:cs typeface="+mn-cs"/>
              </a:rPr>
              <a:t> </a:t>
            </a:r>
            <a:r>
              <a:rPr lang="en-US" altLang="ko-KR" sz="1600" b="1">
                <a:solidFill>
                  <a:schemeClr val="lt1"/>
                </a:solidFill>
                <a:latin typeface="KoPub돋움체 Light"/>
                <a:ea typeface="KoPub돋움체 Light"/>
                <a:cs typeface="+mn-cs"/>
              </a:rPr>
              <a:t>ERD </a:t>
            </a:r>
            <a:r>
              <a:rPr lang="en-US" altLang="ko-KR" sz="1200" b="1">
                <a:solidFill>
                  <a:schemeClr val="lt1"/>
                </a:solidFill>
                <a:latin typeface="KoPub돋움체 Light"/>
                <a:ea typeface="KoPub돋움체 Light"/>
                <a:cs typeface="+mn-cs"/>
              </a:rPr>
              <a:t>(1/2)</a:t>
            </a:r>
            <a:endParaRPr lang="en-US" altLang="ko-KR" sz="1200" b="1">
              <a:solidFill>
                <a:schemeClr val="lt1"/>
              </a:solidFill>
              <a:latin typeface="KoPub돋움체 Light"/>
              <a:ea typeface="KoPub돋움체 Light"/>
              <a:cs typeface="+mn-cs"/>
            </a:endParaRPr>
          </a:p>
        </p:txBody>
      </p:sp>
      <p:pic>
        <p:nvPicPr>
          <p:cNvPr id="157" name=""/>
          <p:cNvPicPr>
            <a:picLocks noChangeAspect="1"/>
          </p:cNvPicPr>
          <p:nvPr/>
        </p:nvPicPr>
        <p:blipFill rotWithShape="1">
          <a:blip r:embed="rId3"/>
          <a:stretch>
            <a:fillRect/>
          </a:stretch>
        </p:blipFill>
        <p:spPr>
          <a:xfrm>
            <a:off x="2054718" y="575143"/>
            <a:ext cx="5034563" cy="39932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3" name="Google Shape;143;p25"/>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19</a:t>
            </a:fld>
            <a:endParaRPr lang="en-US" altLang="ko"/>
          </a:p>
        </p:txBody>
      </p:sp>
      <p:graphicFrame>
        <p:nvGraphicFramePr>
          <p:cNvPr id="154" name="표 153"/>
          <p:cNvGraphicFramePr>
            <a:graphicFrameLocks noGrp="1"/>
          </p:cNvGraphicFramePr>
          <p:nvPr/>
        </p:nvGraphicFramePr>
        <p:xfrm>
          <a:off x="358803" y="1241949"/>
          <a:ext cx="3069862" cy="1672590"/>
        </p:xfrm>
        <a:graphic>
          <a:graphicData uri="http://schemas.openxmlformats.org/drawingml/2006/table">
            <a:tbl>
              <a:tblPr firstRow="1" bandRow="1">
                <a:tableStyleId>{01A66EDD-3DAB-4C5B-A090-DC80EC1FD486}</a:tableStyleId>
              </a:tblPr>
              <a:tblGrid>
                <a:gridCol w="704610"/>
                <a:gridCol w="530514"/>
                <a:gridCol w="1834738"/>
              </a:tblGrid>
              <a:tr h="116840">
                <a:tc>
                  <a:txBody>
                    <a:bodyPr vert="horz" lIns="91440" tIns="45720" rIns="91440" bIns="45720" anchor="t" anchorCtr="0"/>
                    <a:p>
                      <a:pPr algn="ctr">
                        <a:defRPr/>
                      </a:pPr>
                      <a:r>
                        <a:rPr lang="ko-KR" altLang="en-US" sz="1100">
                          <a:solidFill>
                            <a:schemeClr val="tx1"/>
                          </a:solidFill>
                          <a:latin typeface="KoPub돋움체 Light"/>
                          <a:ea typeface="KoPub돋움체 Light"/>
                          <a:cs typeface="+mn-cs"/>
                        </a:rPr>
                        <a:t>엔티티</a:t>
                      </a:r>
                      <a:endParaRPr lang="ko-KR" altLang="en-US" sz="1100">
                        <a:solidFill>
                          <a:schemeClr val="tx1"/>
                        </a:solidFill>
                        <a:latin typeface="KoPub돋움체 Light"/>
                        <a:ea typeface="KoPub돋움체 Light"/>
                        <a:cs typeface="+mn-cs"/>
                      </a:endParaRPr>
                    </a:p>
                  </a:txBody>
                  <a:tcPr marL="91440" marR="91440">
                    <a:solidFill>
                      <a:srgbClr val="9be5c8"/>
                    </a:solidFill>
                  </a:tcPr>
                </a:tc>
                <a:tc>
                  <a:txBody>
                    <a:bodyPr vert="horz" lIns="91440" tIns="45720" rIns="91440" bIns="45720" anchor="t" anchorCtr="0"/>
                    <a:p>
                      <a:pPr algn="ctr">
                        <a:defRPr/>
                      </a:pPr>
                      <a:r>
                        <a:rPr lang="ko-KR" altLang="en-US" sz="1100">
                          <a:solidFill>
                            <a:schemeClr val="tx1"/>
                          </a:solidFill>
                          <a:latin typeface="KoPub돋움체 Light"/>
                          <a:ea typeface="KoPub돋움체 Light"/>
                          <a:cs typeface="+mn-cs"/>
                        </a:rPr>
                        <a:t>이름</a:t>
                      </a:r>
                      <a:endParaRPr lang="ko-KR" altLang="en-US" sz="1100">
                        <a:solidFill>
                          <a:schemeClr val="tx1"/>
                        </a:solidFill>
                        <a:latin typeface="KoPub돋움체 Light"/>
                        <a:ea typeface="KoPub돋움체 Light"/>
                        <a:cs typeface="+mn-cs"/>
                      </a:endParaRPr>
                    </a:p>
                  </a:txBody>
                  <a:tcPr marL="91440" marR="91440">
                    <a:solidFill>
                      <a:srgbClr val="9be5c8"/>
                    </a:solidFill>
                  </a:tcPr>
                </a:tc>
                <a:tc>
                  <a:txBody>
                    <a:bodyPr vert="horz" lIns="91440" tIns="45720" rIns="91440" bIns="45720" anchor="t" anchorCtr="0"/>
                    <a:p>
                      <a:pPr algn="ctr">
                        <a:defRPr/>
                      </a:pPr>
                      <a:r>
                        <a:rPr lang="ko-KR" altLang="en-US" sz="1100">
                          <a:solidFill>
                            <a:schemeClr val="tx1"/>
                          </a:solidFill>
                          <a:latin typeface="KoPub돋움체 Light"/>
                          <a:ea typeface="KoPub돋움체 Light"/>
                          <a:cs typeface="+mn-cs"/>
                        </a:rPr>
                        <a:t>설명</a:t>
                      </a:r>
                      <a:endParaRPr lang="ko-KR" altLang="en-US" sz="1100">
                        <a:solidFill>
                          <a:schemeClr val="tx1"/>
                        </a:solidFill>
                        <a:latin typeface="KoPub돋움체 Light"/>
                        <a:ea typeface="KoPub돋움체 Light"/>
                        <a:cs typeface="+mn-cs"/>
                      </a:endParaRPr>
                    </a:p>
                  </a:txBody>
                  <a:tcPr marL="91440" marR="91440">
                    <a:solidFill>
                      <a:srgbClr val="9be5c8"/>
                    </a:solidFill>
                  </a:tcPr>
                </a:tc>
              </a:tr>
              <a:tr h="116840">
                <a:tc>
                  <a:txBody>
                    <a:bodyPr vert="horz" lIns="91440" tIns="45720" rIns="91440" bIns="45720" anchor="t" anchorCtr="0"/>
                    <a:p>
                      <a:pPr>
                        <a:defRPr/>
                      </a:pPr>
                      <a:r>
                        <a:rPr lang="en-US" altLang="ko-KR" sz="900">
                          <a:latin typeface="KoPub돋움체 Light"/>
                          <a:ea typeface="KoPub돋움체 Light"/>
                          <a:cs typeface="+mn-cs"/>
                        </a:rPr>
                        <a:t>member</a:t>
                      </a:r>
                      <a:endParaRPr lang="en-US" altLang="ko-KR"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회원</a:t>
                      </a:r>
                      <a:endParaRPr lang="ko-KR" altLang="en-US"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회원의 기본 정보 저장</a:t>
                      </a:r>
                      <a:r>
                        <a:rPr lang="en-US" altLang="ko-KR" sz="900">
                          <a:latin typeface="KoPub돋움체 Light"/>
                          <a:ea typeface="KoPub돋움체 Light"/>
                          <a:cs typeface="+mn-cs"/>
                        </a:rPr>
                        <a:t>.</a:t>
                      </a:r>
                      <a:r>
                        <a:rPr lang="ko-KR" altLang="en-US" sz="900">
                          <a:latin typeface="KoPub돋움체 Light"/>
                          <a:ea typeface="KoPub돋움체 Light"/>
                          <a:cs typeface="+mn-cs"/>
                        </a:rPr>
                        <a:t> 이메일</a:t>
                      </a:r>
                      <a:r>
                        <a:rPr lang="en-US" altLang="ko-KR" sz="900">
                          <a:latin typeface="KoPub돋움체 Light"/>
                          <a:ea typeface="KoPub돋움체 Light"/>
                          <a:cs typeface="+mn-cs"/>
                        </a:rPr>
                        <a:t>,</a:t>
                      </a:r>
                      <a:r>
                        <a:rPr lang="ko-KR" altLang="en-US" sz="900">
                          <a:latin typeface="KoPub돋움체 Light"/>
                          <a:ea typeface="KoPub돋움체 Light"/>
                          <a:cs typeface="+mn-cs"/>
                        </a:rPr>
                        <a:t> 전화번호를 제외한 나머지는 필수 입력</a:t>
                      </a:r>
                      <a:r>
                        <a:rPr lang="en-US" altLang="ko-KR" sz="900">
                          <a:latin typeface="KoPub돋움체 Light"/>
                          <a:ea typeface="KoPub돋움체 Light"/>
                          <a:cs typeface="+mn-cs"/>
                        </a:rPr>
                        <a:t>.</a:t>
                      </a:r>
                      <a:endParaRPr lang="en-US" altLang="ko-KR" sz="900">
                        <a:latin typeface="KoPub돋움체 Light"/>
                        <a:ea typeface="KoPub돋움체 Light"/>
                        <a:cs typeface="+mn-cs"/>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cs typeface="+mn-cs"/>
                        </a:rPr>
                        <a:t>notice</a:t>
                      </a:r>
                      <a:endParaRPr lang="en-US" altLang="ko-KR"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공지</a:t>
                      </a:r>
                      <a:endParaRPr lang="ko-KR" altLang="en-US"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사이트 공지</a:t>
                      </a:r>
                      <a:r>
                        <a:rPr lang="en-US" altLang="ko-KR" sz="900">
                          <a:latin typeface="KoPub돋움체 Light"/>
                          <a:ea typeface="KoPub돋움체 Light"/>
                          <a:cs typeface="+mn-cs"/>
                        </a:rPr>
                        <a:t>.</a:t>
                      </a:r>
                      <a:r>
                        <a:rPr lang="ko-KR" altLang="en-US" sz="900">
                          <a:latin typeface="KoPub돋움체 Light"/>
                          <a:ea typeface="KoPub돋움체 Light"/>
                          <a:cs typeface="+mn-cs"/>
                        </a:rPr>
                        <a:t> 관리자만 작성 가능</a:t>
                      </a:r>
                      <a:r>
                        <a:rPr lang="en-US" altLang="ko-KR" sz="900">
                          <a:latin typeface="KoPub돋움체 Light"/>
                          <a:ea typeface="KoPub돋움체 Light"/>
                          <a:cs typeface="+mn-cs"/>
                        </a:rPr>
                        <a:t>.</a:t>
                      </a:r>
                      <a:endParaRPr lang="en-US" altLang="ko-KR" sz="900">
                        <a:latin typeface="KoPub돋움체 Light"/>
                        <a:ea typeface="KoPub돋움체 Light"/>
                        <a:cs typeface="+mn-cs"/>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cs typeface="+mn-cs"/>
                        </a:rPr>
                        <a:t>inquiry</a:t>
                      </a:r>
                      <a:endParaRPr lang="en-US" altLang="ko-KR"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문의</a:t>
                      </a:r>
                      <a:endParaRPr lang="ko-KR" altLang="en-US"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회원의 문의사항을 관리자가 답변</a:t>
                      </a:r>
                      <a:endParaRPr lang="en-US" altLang="ko-KR" sz="900">
                        <a:latin typeface="KoPub돋움체 Light"/>
                        <a:ea typeface="KoPub돋움체 Light"/>
                        <a:cs typeface="+mn-cs"/>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cs typeface="+mn-cs"/>
                        </a:rPr>
                        <a:t>diet</a:t>
                      </a:r>
                      <a:endParaRPr lang="en-US" altLang="ko-KR"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식단</a:t>
                      </a:r>
                      <a:endParaRPr lang="ko-KR" altLang="en-US"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하루의 아침</a:t>
                      </a:r>
                      <a:r>
                        <a:rPr lang="en-US" altLang="ko-KR" sz="900">
                          <a:latin typeface="KoPub돋움체 Light"/>
                          <a:ea typeface="KoPub돋움체 Light"/>
                          <a:cs typeface="+mn-cs"/>
                        </a:rPr>
                        <a:t>,</a:t>
                      </a:r>
                      <a:r>
                        <a:rPr lang="ko-KR" altLang="en-US" sz="900">
                          <a:latin typeface="KoPub돋움체 Light"/>
                          <a:ea typeface="KoPub돋움체 Light"/>
                          <a:cs typeface="+mn-cs"/>
                        </a:rPr>
                        <a:t> 점심</a:t>
                      </a:r>
                      <a:r>
                        <a:rPr lang="en-US" altLang="ko-KR" sz="900">
                          <a:latin typeface="KoPub돋움체 Light"/>
                          <a:ea typeface="KoPub돋움체 Light"/>
                          <a:cs typeface="+mn-cs"/>
                        </a:rPr>
                        <a:t>,</a:t>
                      </a:r>
                      <a:r>
                        <a:rPr lang="ko-KR" altLang="en-US" sz="900">
                          <a:latin typeface="KoPub돋움체 Light"/>
                          <a:ea typeface="KoPub돋움체 Light"/>
                          <a:cs typeface="+mn-cs"/>
                        </a:rPr>
                        <a:t> 저녁식사 식단 추천한 정보</a:t>
                      </a:r>
                      <a:endParaRPr lang="en-US" altLang="ko-KR" sz="900">
                        <a:latin typeface="KoPub돋움체 Light"/>
                        <a:ea typeface="KoPub돋움체 Light"/>
                        <a:cs typeface="+mn-cs"/>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cs typeface="+mn-cs"/>
                        </a:rPr>
                        <a:t>food</a:t>
                      </a:r>
                      <a:endParaRPr lang="en-US" altLang="ko-KR"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식품</a:t>
                      </a:r>
                      <a:endParaRPr lang="ko-KR" altLang="en-US" sz="900">
                        <a:latin typeface="KoPub돋움체 Light"/>
                        <a:ea typeface="KoPub돋움체 Light"/>
                        <a:cs typeface="+mn-cs"/>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cs typeface="+mn-cs"/>
                        </a:rPr>
                        <a:t>식품의 각 영양소에 대한 정보</a:t>
                      </a:r>
                      <a:endParaRPr lang="ko-KR" altLang="en-US" sz="900">
                        <a:latin typeface="KoPub돋움체 Light"/>
                        <a:ea typeface="KoPub돋움체 Light"/>
                        <a:cs typeface="+mn-cs"/>
                      </a:endParaRPr>
                    </a:p>
                  </a:txBody>
                  <a:tcPr marL="91440" marR="91440">
                    <a:solidFill>
                      <a:srgbClr val="ffceb0"/>
                    </a:solidFill>
                  </a:tcPr>
                </a:tc>
              </a:tr>
            </a:tbl>
          </a:graphicData>
        </a:graphic>
      </p:graphicFrame>
      <p:sp>
        <p:nvSpPr>
          <p:cNvPr id="160" name="TextBox 145"/>
          <p:cNvSpPr txBox="1"/>
          <p:nvPr/>
        </p:nvSpPr>
        <p:spPr>
          <a:xfrm>
            <a:off x="387472" y="657500"/>
            <a:ext cx="1285118" cy="359770"/>
          </a:xfrm>
          <a:prstGeom prst="rect">
            <a:avLst/>
          </a:prstGeom>
          <a:gradFill flip="xy" rotWithShape="1">
            <a:gsLst>
              <a:gs pos="0">
                <a:srgbClr val="baff1a">
                  <a:tint val="70000"/>
                  <a:satMod val="170000"/>
                </a:srgbClr>
              </a:gs>
              <a:gs pos="100000">
                <a:srgbClr val="baff1a">
                  <a:tint val="20000"/>
                  <a:satMod val="170000"/>
                </a:srgbClr>
              </a:gs>
            </a:gsLst>
            <a:lin ang="0" scaled="1"/>
            <a:tileRect/>
          </a:gradFill>
        </p:spPr>
        <p:txBody>
          <a:bodyPr wrap="none">
            <a:spAutoFit/>
          </a:bodyPr>
          <a:lstStyle/>
          <a:p>
            <a:pPr>
              <a:defRPr/>
            </a:pPr>
            <a:r>
              <a:rPr lang="ko-KR" altLang="en-US" b="1">
                <a:latin typeface="KoPub돋움체 Light"/>
                <a:ea typeface="KoPub돋움체 Light"/>
                <a:cs typeface="+mn-cs"/>
              </a:rPr>
              <a:t>물리적 </a:t>
            </a:r>
            <a:r>
              <a:rPr lang="en-US" altLang="ko-KR" b="1">
                <a:latin typeface="KoPub돋움체 Light"/>
                <a:ea typeface="KoPub돋움체 Light"/>
                <a:cs typeface="+mn-cs"/>
              </a:rPr>
              <a:t>ERD</a:t>
            </a:r>
            <a:endParaRPr lang="en-US" altLang="ko-KR" b="1">
              <a:latin typeface="KoPub돋움체 Light"/>
              <a:ea typeface="KoPub돋움체 Light"/>
              <a:cs typeface="+mn-cs"/>
            </a:endParaRPr>
          </a:p>
        </p:txBody>
      </p:sp>
      <p:sp>
        <p:nvSpPr>
          <p:cNvPr id="206"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10.</a:t>
            </a:r>
            <a:r>
              <a:rPr lang="ko-KR" altLang="en-US" sz="1600" b="1">
                <a:solidFill>
                  <a:schemeClr val="lt1"/>
                </a:solidFill>
                <a:latin typeface="KoPub돋움체 Light"/>
                <a:ea typeface="KoPub돋움체 Light"/>
                <a:cs typeface="+mn-cs"/>
              </a:rPr>
              <a:t> </a:t>
            </a:r>
            <a:r>
              <a:rPr lang="en-US" altLang="ko-KR" sz="1600" b="1">
                <a:solidFill>
                  <a:schemeClr val="lt1"/>
                </a:solidFill>
                <a:latin typeface="KoPub돋움체 Light"/>
                <a:ea typeface="KoPub돋움체 Light"/>
                <a:cs typeface="+mn-cs"/>
              </a:rPr>
              <a:t>ERD </a:t>
            </a:r>
            <a:r>
              <a:rPr lang="en-US" altLang="ko-KR" sz="1200" b="1">
                <a:solidFill>
                  <a:schemeClr val="lt1"/>
                </a:solidFill>
                <a:latin typeface="KoPub돋움체 Light"/>
                <a:ea typeface="KoPub돋움체 Light"/>
                <a:cs typeface="+mn-cs"/>
              </a:rPr>
              <a:t>(2/2)</a:t>
            </a:r>
            <a:endParaRPr lang="en-US" altLang="ko-KR" sz="1200" b="1">
              <a:solidFill>
                <a:schemeClr val="lt1"/>
              </a:solidFill>
              <a:latin typeface="KoPub돋움체 Light"/>
              <a:ea typeface="KoPub돋움체 Light"/>
              <a:cs typeface="+mn-cs"/>
            </a:endParaRPr>
          </a:p>
        </p:txBody>
      </p:sp>
      <p:pic>
        <p:nvPicPr>
          <p:cNvPr id="209" name=""/>
          <p:cNvPicPr>
            <a:picLocks noChangeAspect="1"/>
          </p:cNvPicPr>
          <p:nvPr/>
        </p:nvPicPr>
        <p:blipFill rotWithShape="1">
          <a:blip r:embed="rId3"/>
          <a:stretch>
            <a:fillRect/>
          </a:stretch>
        </p:blipFill>
        <p:spPr>
          <a:xfrm>
            <a:off x="4161061" y="1037503"/>
            <a:ext cx="4523980" cy="3068493"/>
          </a:xfrm>
          <a:prstGeom prst="rect">
            <a:avLst/>
          </a:prstGeom>
        </p:spPr>
      </p:pic>
      <p:pic>
        <p:nvPicPr>
          <p:cNvPr id="301" name=""/>
          <p:cNvPicPr>
            <a:picLocks noChangeAspect="1"/>
          </p:cNvPicPr>
          <p:nvPr/>
        </p:nvPicPr>
        <p:blipFill rotWithShape="1">
          <a:blip r:embed="rId4"/>
          <a:stretch>
            <a:fillRect/>
          </a:stretch>
        </p:blipFill>
        <p:spPr>
          <a:xfrm>
            <a:off x="4162809" y="1041670"/>
            <a:ext cx="4517061" cy="3063800"/>
          </a:xfrm>
          <a:prstGeom prst="rect">
            <a:avLst/>
          </a:prstGeom>
        </p:spPr>
      </p:pic>
      <p:sp>
        <p:nvSpPr>
          <p:cNvPr id="302" name="TextBox 161"/>
          <p:cNvSpPr txBox="1"/>
          <p:nvPr/>
        </p:nvSpPr>
        <p:spPr>
          <a:xfrm>
            <a:off x="5259488" y="4211468"/>
            <a:ext cx="1886374" cy="452499"/>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식품이름</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영양소</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칼로리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단백질</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지방</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탄수화물</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식사시간</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아침</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점심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저녁식사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03" name="왼쪽 중괄호 164"/>
          <p:cNvSpPr/>
          <p:nvPr/>
        </p:nvSpPr>
        <p:spPr>
          <a:xfrm>
            <a:off x="5542837" y="3486203"/>
            <a:ext cx="129924" cy="352402"/>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04" name="TextBox 167"/>
          <p:cNvSpPr txBox="1"/>
          <p:nvPr/>
        </p:nvSpPr>
        <p:spPr>
          <a:xfrm>
            <a:off x="7809890" y="792731"/>
            <a:ext cx="799677" cy="453170"/>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제목</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내용</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답변여부</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답변내용</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305" name="TextBox 180"/>
          <p:cNvSpPr txBox="1"/>
          <p:nvPr/>
        </p:nvSpPr>
        <p:spPr>
          <a:xfrm>
            <a:off x="5647735" y="342651"/>
            <a:ext cx="1884094" cy="700049"/>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회원번호</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(PK)</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기본정보</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(ID, </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이름</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별명</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비밀번호</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신체정보</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성별</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생년월일</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신장</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체중</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④</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기타정보</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이메일</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전화번호</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⑤</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회원상태</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관리자</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활동</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탈퇴 등</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06" name="TextBox 182"/>
          <p:cNvSpPr txBox="1"/>
          <p:nvPr/>
        </p:nvSpPr>
        <p:spPr>
          <a:xfrm>
            <a:off x="5381387" y="1161469"/>
            <a:ext cx="238304" cy="215029"/>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307" name="왼쪽 중괄호 183"/>
          <p:cNvSpPr/>
          <p:nvPr/>
        </p:nvSpPr>
        <p:spPr>
          <a:xfrm>
            <a:off x="5585914" y="1424516"/>
            <a:ext cx="116678" cy="221434"/>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08" name="TextBox 184"/>
          <p:cNvSpPr txBox="1"/>
          <p:nvPr/>
        </p:nvSpPr>
        <p:spPr>
          <a:xfrm>
            <a:off x="5378769" y="1431294"/>
            <a:ext cx="238535" cy="214626"/>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②</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309" name="왼쪽 중괄호 185"/>
          <p:cNvSpPr/>
          <p:nvPr/>
        </p:nvSpPr>
        <p:spPr>
          <a:xfrm>
            <a:off x="5581152" y="1720418"/>
            <a:ext cx="116678" cy="338115"/>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10" name="왼쪽 중괄호 186"/>
          <p:cNvSpPr/>
          <p:nvPr/>
        </p:nvSpPr>
        <p:spPr>
          <a:xfrm>
            <a:off x="5581152" y="2143278"/>
            <a:ext cx="116678" cy="116659"/>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11" name="TextBox 187"/>
          <p:cNvSpPr txBox="1"/>
          <p:nvPr/>
        </p:nvSpPr>
        <p:spPr>
          <a:xfrm>
            <a:off x="5378769" y="1784345"/>
            <a:ext cx="239793" cy="214603"/>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312" name="TextBox 188"/>
          <p:cNvSpPr txBox="1"/>
          <p:nvPr/>
        </p:nvSpPr>
        <p:spPr>
          <a:xfrm>
            <a:off x="5376388" y="2095288"/>
            <a:ext cx="239793" cy="214755"/>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④</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313" name="TextBox 190"/>
          <p:cNvSpPr txBox="1"/>
          <p:nvPr/>
        </p:nvSpPr>
        <p:spPr>
          <a:xfrm>
            <a:off x="5378063" y="2432953"/>
            <a:ext cx="239556"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⑤</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314" name="TextBox 191"/>
          <p:cNvSpPr txBox="1"/>
          <p:nvPr/>
        </p:nvSpPr>
        <p:spPr>
          <a:xfrm>
            <a:off x="4098640" y="484412"/>
            <a:ext cx="1366230" cy="573732"/>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각 식사시간별 메뉴</a:t>
            </a:r>
            <a:b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b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아침</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점심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저녁</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총칼로리</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식사시간별 영양소</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315" name="TextBox 192"/>
          <p:cNvSpPr txBox="1"/>
          <p:nvPr/>
        </p:nvSpPr>
        <p:spPr>
          <a:xfrm>
            <a:off x="3881088" y="1593768"/>
            <a:ext cx="239427"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endParaRPr>
          </a:p>
        </p:txBody>
      </p:sp>
      <p:sp>
        <p:nvSpPr>
          <p:cNvPr id="316" name="왼쪽 중괄호 193"/>
          <p:cNvSpPr/>
          <p:nvPr/>
        </p:nvSpPr>
        <p:spPr>
          <a:xfrm>
            <a:off x="4086007" y="1585750"/>
            <a:ext cx="116678" cy="221434"/>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17" name="TextBox 194"/>
          <p:cNvSpPr txBox="1"/>
          <p:nvPr/>
        </p:nvSpPr>
        <p:spPr>
          <a:xfrm>
            <a:off x="3878705" y="1817605"/>
            <a:ext cx="238516"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②</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endParaRPr>
          </a:p>
        </p:txBody>
      </p:sp>
      <p:sp>
        <p:nvSpPr>
          <p:cNvPr id="318" name="TextBox 195"/>
          <p:cNvSpPr txBox="1"/>
          <p:nvPr/>
        </p:nvSpPr>
        <p:spPr>
          <a:xfrm>
            <a:off x="3870490" y="2491077"/>
            <a:ext cx="239070"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endParaRPr>
          </a:p>
        </p:txBody>
      </p:sp>
      <p:sp>
        <p:nvSpPr>
          <p:cNvPr id="319" name="TextBox 196"/>
          <p:cNvSpPr txBox="1"/>
          <p:nvPr/>
        </p:nvSpPr>
        <p:spPr>
          <a:xfrm>
            <a:off x="5331399" y="3556504"/>
            <a:ext cx="238515"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②</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endParaRPr>
          </a:p>
        </p:txBody>
      </p:sp>
      <p:sp>
        <p:nvSpPr>
          <p:cNvPr id="320" name="TextBox 197"/>
          <p:cNvSpPr txBox="1"/>
          <p:nvPr/>
        </p:nvSpPr>
        <p:spPr>
          <a:xfrm>
            <a:off x="5329104" y="3288081"/>
            <a:ext cx="239489" cy="215214"/>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endParaRPr>
          </a:p>
        </p:txBody>
      </p:sp>
      <p:sp>
        <p:nvSpPr>
          <p:cNvPr id="321" name="TextBox 202"/>
          <p:cNvSpPr txBox="1"/>
          <p:nvPr/>
        </p:nvSpPr>
        <p:spPr>
          <a:xfrm>
            <a:off x="7691054" y="3458690"/>
            <a:ext cx="752930" cy="213673"/>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80008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제목</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내용</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322" name="왼쪽 중괄호 203"/>
          <p:cNvSpPr/>
          <p:nvPr/>
        </p:nvSpPr>
        <p:spPr>
          <a:xfrm rot="10824830">
            <a:off x="8627483" y="2954899"/>
            <a:ext cx="99961" cy="128450"/>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pic>
        <p:nvPicPr>
          <p:cNvPr id="323" name="그림 206"/>
          <p:cNvPicPr>
            <a:picLocks noChangeAspect="1"/>
          </p:cNvPicPr>
          <p:nvPr/>
        </p:nvPicPr>
        <p:blipFill rotWithShape="1">
          <a:blip r:embed="rId5"/>
          <a:stretch>
            <a:fillRect/>
          </a:stretch>
        </p:blipFill>
        <p:spPr>
          <a:xfrm>
            <a:off x="4567237" y="2566987"/>
            <a:ext cx="9525" cy="9525"/>
          </a:xfrm>
          <a:prstGeom prst="rect">
            <a:avLst/>
          </a:prstGeom>
        </p:spPr>
      </p:pic>
      <p:sp>
        <p:nvSpPr>
          <p:cNvPr id="324" name="왼쪽 중괄호 193"/>
          <p:cNvSpPr/>
          <p:nvPr/>
        </p:nvSpPr>
        <p:spPr>
          <a:xfrm>
            <a:off x="4095220" y="2049425"/>
            <a:ext cx="116678" cy="1078684"/>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25" name="TextBox 198"/>
          <p:cNvSpPr txBox="1"/>
          <p:nvPr/>
        </p:nvSpPr>
        <p:spPr>
          <a:xfrm>
            <a:off x="5335329" y="3787487"/>
            <a:ext cx="238515"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endParaRPr>
          </a:p>
        </p:txBody>
      </p:sp>
      <p:sp>
        <p:nvSpPr>
          <p:cNvPr id="326" name="TextBox 204"/>
          <p:cNvSpPr txBox="1"/>
          <p:nvPr/>
        </p:nvSpPr>
        <p:spPr>
          <a:xfrm>
            <a:off x="8672699" y="2906834"/>
            <a:ext cx="239828"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80008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800080"/>
              </a:solidFill>
              <a:latin typeface="KoPub돋움체 Light"/>
              <a:ea typeface="KoPub돋움체 Light"/>
              <a:cs typeface="맑은 고딕"/>
            </a:endParaRPr>
          </a:p>
        </p:txBody>
      </p:sp>
      <p:sp>
        <p:nvSpPr>
          <p:cNvPr id="327" name="왼쪽 중괄호 168"/>
          <p:cNvSpPr/>
          <p:nvPr/>
        </p:nvSpPr>
        <p:spPr>
          <a:xfrm rot="10824830">
            <a:off x="8476978" y="1611330"/>
            <a:ext cx="257171" cy="128450"/>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328" name="TextBox 199"/>
          <p:cNvSpPr txBox="1"/>
          <p:nvPr/>
        </p:nvSpPr>
        <p:spPr>
          <a:xfrm>
            <a:off x="8685080" y="1567650"/>
            <a:ext cx="238416"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endParaRPr>
          </a:p>
        </p:txBody>
      </p:sp>
      <p:sp>
        <p:nvSpPr>
          <p:cNvPr id="329" name="TextBox 200"/>
          <p:cNvSpPr txBox="1"/>
          <p:nvPr/>
        </p:nvSpPr>
        <p:spPr>
          <a:xfrm>
            <a:off x="8682700" y="1913134"/>
            <a:ext cx="239667"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endParaRPr>
          </a:p>
        </p:txBody>
      </p:sp>
      <p:sp>
        <p:nvSpPr>
          <p:cNvPr id="330" name="TextBox 201"/>
          <p:cNvSpPr txBox="1"/>
          <p:nvPr/>
        </p:nvSpPr>
        <p:spPr>
          <a:xfrm>
            <a:off x="8682700" y="1789105"/>
            <a:ext cx="238415"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②</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19</a:t>
            </a:fld>
            <a:endParaRPr lang="en-US">
              <a:latin typeface="KoPub돋움체 Light"/>
              <a:ea typeface="KoPub돋움체 Light"/>
              <a:cs typeface="+mn-cs"/>
            </a:endParaRPr>
          </a:p>
        </p:txBody>
      </p:sp>
      <p:sp>
        <p:nvSpPr>
          <p:cNvPr id="6" name="Google Shape;68;p15"/>
          <p:cNvSpPr txBox="1">
            <a:spLocks noGrp="1"/>
          </p:cNvSpPr>
          <p:nvPr/>
        </p:nvSpPr>
        <p:spPr>
          <a:xfrm>
            <a:off x="166454" y="875520"/>
            <a:ext cx="4414678" cy="295272"/>
          </a:xfrm>
          <a:prstGeom prst="rect">
            <a:avLst/>
          </a:prstGeom>
          <a:noFill/>
          <a:ln>
            <a:noFill/>
          </a:ln>
        </p:spPr>
        <p:txBody>
          <a:bodyPr wrap="square" lIns="91424" tIns="91424" rIns="91424" bIns="91424" anchor="t" anchorCtr="0">
            <a:noAutofit/>
          </a:bodyPr>
          <a:lstStyle/>
          <a:p>
            <a:pPr>
              <a:defRPr/>
            </a:pPr>
            <a:r>
              <a:rPr lang="en-US" altLang="ko-KR" sz="1200" b="1">
                <a:latin typeface="KoPub돋움체 Light"/>
                <a:ea typeface="KoPub돋움체 Light"/>
                <a:cs typeface="+mn-cs"/>
              </a:rPr>
              <a:t>■ MobileNetV2: 경량 컨볼루션 신경망(CNN) 모델</a:t>
            </a:r>
            <a:r>
              <a:rPr lang="ko-KR" altLang="en-US" sz="1200" b="1">
                <a:latin typeface="KoPub돋움체 Light"/>
                <a:ea typeface="KoPub돋움체 Light"/>
                <a:cs typeface="+mn-cs"/>
              </a:rPr>
              <a:t> </a:t>
            </a:r>
            <a:r>
              <a:rPr lang="en-US" altLang="ko-KR" sz="1200" b="1">
                <a:latin typeface="KoPub돋움체 Light"/>
                <a:ea typeface="KoPub돋움체 Light"/>
                <a:cs typeface="+mn-cs"/>
              </a:rPr>
              <a:t>(1) </a:t>
            </a:r>
            <a:endParaRPr lang="en-US" altLang="ko-KR" sz="1200" b="1">
              <a:latin typeface="KoPub돋움체 Light"/>
              <a:ea typeface="KoPub돋움체 Light"/>
              <a:cs typeface="+mn-cs"/>
            </a:endParaRPr>
          </a:p>
        </p:txBody>
      </p:sp>
      <p:pic>
        <p:nvPicPr>
          <p:cNvPr id="8" name="그림 7"/>
          <p:cNvPicPr>
            <a:picLocks noChangeAspect="1"/>
          </p:cNvPicPr>
          <p:nvPr/>
        </p:nvPicPr>
        <p:blipFill rotWithShape="1">
          <a:blip r:embed="rId3"/>
          <a:stretch>
            <a:fillRect/>
          </a:stretch>
        </p:blipFill>
        <p:spPr>
          <a:xfrm>
            <a:off x="323662" y="1729100"/>
            <a:ext cx="1960708" cy="767989"/>
          </a:xfrm>
          <a:prstGeom prst="rect">
            <a:avLst/>
          </a:prstGeom>
        </p:spPr>
      </p:pic>
      <p:pic>
        <p:nvPicPr>
          <p:cNvPr id="9" name="그림 8"/>
          <p:cNvPicPr>
            <a:picLocks noChangeAspect="1"/>
          </p:cNvPicPr>
          <p:nvPr/>
        </p:nvPicPr>
        <p:blipFill rotWithShape="1">
          <a:blip r:embed="rId4"/>
          <a:stretch>
            <a:fillRect/>
          </a:stretch>
        </p:blipFill>
        <p:spPr>
          <a:xfrm>
            <a:off x="2372493" y="1719693"/>
            <a:ext cx="3434470" cy="788236"/>
          </a:xfrm>
          <a:prstGeom prst="rect">
            <a:avLst/>
          </a:prstGeom>
        </p:spPr>
      </p:pic>
      <p:pic>
        <p:nvPicPr>
          <p:cNvPr id="10" name="그림 9"/>
          <p:cNvPicPr>
            <a:picLocks noChangeAspect="1"/>
          </p:cNvPicPr>
          <p:nvPr/>
        </p:nvPicPr>
        <p:blipFill rotWithShape="1">
          <a:blip r:embed="rId5"/>
          <a:stretch>
            <a:fillRect/>
          </a:stretch>
        </p:blipFill>
        <p:spPr>
          <a:xfrm>
            <a:off x="305166" y="3179429"/>
            <a:ext cx="3623471" cy="942882"/>
          </a:xfrm>
          <a:prstGeom prst="rect">
            <a:avLst/>
          </a:prstGeom>
        </p:spPr>
      </p:pic>
      <p:pic>
        <p:nvPicPr>
          <p:cNvPr id="11" name="그림 10"/>
          <p:cNvPicPr>
            <a:picLocks noChangeAspect="1"/>
          </p:cNvPicPr>
          <p:nvPr/>
        </p:nvPicPr>
        <p:blipFill rotWithShape="1">
          <a:blip r:embed="rId6"/>
          <a:stretch>
            <a:fillRect/>
          </a:stretch>
        </p:blipFill>
        <p:spPr>
          <a:xfrm>
            <a:off x="4014623" y="3179429"/>
            <a:ext cx="2566861" cy="1248975"/>
          </a:xfrm>
          <a:prstGeom prst="rect">
            <a:avLst/>
          </a:prstGeom>
        </p:spPr>
      </p:pic>
      <p:sp>
        <p:nvSpPr>
          <p:cNvPr id="13" name="TextBox 6"/>
          <p:cNvSpPr txBox="1"/>
          <p:nvPr/>
        </p:nvSpPr>
        <p:spPr>
          <a:xfrm>
            <a:off x="372117" y="1157222"/>
            <a:ext cx="4944432" cy="547387"/>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cs typeface="+mn-cs"/>
              </a:rPr>
              <a:t> Dataset: Food Images (</a:t>
            </a:r>
            <a:r>
              <a:rPr lang="ko-KR" altLang="ko-KR" sz="1000" b="1">
                <a:latin typeface="KoPub돋움체 Light"/>
                <a:ea typeface="KoPub돋움체 Light"/>
                <a:cs typeface="+mn-cs"/>
              </a:rPr>
              <a:t>Food-101</a:t>
            </a:r>
            <a:r>
              <a:rPr lang="ko-KR" altLang="ko-KR" sz="1000">
                <a:latin typeface="KoPub돋움체 Light"/>
                <a:ea typeface="KoPub돋움체 Light"/>
                <a:cs typeface="+mn-cs"/>
              </a:rPr>
              <a:t>)</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- 101개의 클래스와 10100장의 이미지</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훈련 데이터와 검증데이터 8:2로 분할</a:t>
            </a:r>
            <a:endParaRPr lang="ko-KR" altLang="ko-KR" sz="1000">
              <a:latin typeface="KoPub돋움체 Light"/>
              <a:ea typeface="KoPub돋움체 Light"/>
              <a:cs typeface="+mn-cs"/>
            </a:endParaRPr>
          </a:p>
        </p:txBody>
      </p:sp>
      <p:sp>
        <p:nvSpPr>
          <p:cNvPr id="14" name="TextBox 6"/>
          <p:cNvSpPr txBox="1"/>
          <p:nvPr/>
        </p:nvSpPr>
        <p:spPr>
          <a:xfrm>
            <a:off x="321068" y="2554929"/>
            <a:ext cx="4944433" cy="548316"/>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cs typeface="+mn-cs"/>
              </a:rPr>
              <a:t> 모델 구성: 전이 학습(Transfer Learning) 적용</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이미지넷(ImageNet) 데이터셋으로 사전 학습된 가중치 활용</a:t>
            </a:r>
            <a:endParaRPr lang="ko-KR" altLang="ko-KR" sz="1000">
              <a:latin typeface="KoPub돋움체 Light"/>
              <a:ea typeface="KoPub돋움체 Light"/>
              <a:cs typeface="+mn-cs"/>
            </a:endParaRPr>
          </a:p>
          <a:p>
            <a:pPr marL="0" lvl="8" indent="0">
              <a:buFont typeface="Arial"/>
              <a:buNone/>
              <a:defRPr/>
            </a:pPr>
            <a:r>
              <a:rPr lang="ko-KR" altLang="en-US" sz="1000">
                <a:latin typeface="KoPub돋움체 Light"/>
                <a:ea typeface="KoPub돋움체 Light"/>
                <a:cs typeface="+mn-cs"/>
              </a:rPr>
              <a:t> </a:t>
            </a:r>
            <a:r>
              <a:rPr lang="ko-KR" altLang="ko-KR" sz="1000">
                <a:latin typeface="KoPub돋움체 Light"/>
                <a:ea typeface="KoPub돋움체 Light"/>
                <a:cs typeface="+mn-cs"/>
              </a:rPr>
              <a:t>- 사전 학습된 가중치를 미세 조정하도록 설정</a:t>
            </a:r>
            <a:endParaRPr lang="ko-KR" altLang="ko-KR" sz="1000">
              <a:latin typeface="KoPub돋움체 Light"/>
              <a:ea typeface="KoPub돋움체 Light"/>
              <a:cs typeface="+mn-cs"/>
            </a:endParaRPr>
          </a:p>
        </p:txBody>
      </p:sp>
      <p:sp>
        <p:nvSpPr>
          <p:cNvPr id="15" name="TextBox 6"/>
          <p:cNvSpPr txBox="1"/>
          <p:nvPr/>
        </p:nvSpPr>
        <p:spPr>
          <a:xfrm>
            <a:off x="297766" y="4141617"/>
            <a:ext cx="4944432" cy="849117"/>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cs typeface="+mn-cs"/>
              </a:rPr>
              <a:t> 학습 환경 설정</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옵티마이저: Adam 옵티마이저 사용</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학습률: 초기 학습률을 1e-5 (0.00001)로 설정</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에포크 20회로 설정</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EarlyStopping을 적용하여 과적합 방지</a:t>
            </a:r>
            <a:endParaRPr lang="ko-KR" altLang="ko-KR" sz="1000">
              <a:latin typeface="KoPub돋움체 Light"/>
              <a:ea typeface="KoPub돋움체 Light"/>
              <a:cs typeface="+mn-cs"/>
            </a:endParaRPr>
          </a:p>
        </p:txBody>
      </p:sp>
      <p:sp>
        <p:nvSpPr>
          <p:cNvPr id="16"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(1)</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1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1" name="Google Shape;61;p14"/>
          <p:cNvSpPr txBox="1">
            <a:spLocks noGrp="1"/>
          </p:cNvSpPr>
          <p:nvPr>
            <p:ph type="body" idx="4294967295"/>
          </p:nvPr>
        </p:nvSpPr>
        <p:spPr>
          <a:xfrm>
            <a:off x="347259" y="1050750"/>
            <a:ext cx="3684119" cy="2491642"/>
          </a:xfrm>
          <a:prstGeom prst="rect">
            <a:avLst/>
          </a:prstGeom>
        </p:spPr>
        <p:txBody>
          <a:bodyPr wrap="square" lIns="91424" tIns="91424" rIns="91424" bIns="91424" anchor="t" anchorCtr="0">
            <a:noAutofit/>
          </a:bodyPr>
          <a:lstStyle/>
          <a:p>
            <a:pPr marL="0" lvl="0" indent="0" algn="l" rtl="0">
              <a:lnSpc>
                <a:spcPct val="100000"/>
              </a:lnSpc>
              <a:spcBef>
                <a:spcPts val="0"/>
              </a:spcBef>
              <a:spcAft>
                <a:spcPts val="0"/>
              </a:spcAft>
              <a:buNone/>
              <a:defRPr/>
            </a:pPr>
            <a:r>
              <a:rPr lang="ko" sz="1300">
                <a:solidFill>
                  <a:schemeClr val="tx2"/>
                </a:solidFill>
                <a:latin typeface="KoPub돋움체 Medium"/>
                <a:ea typeface="KoPub돋움체 Medium"/>
              </a:rPr>
              <a:t>1 개요 및 현황</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2 팀원별 역할 분담</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3 개발 환경</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4 프로젝트 일정 계획</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5 </a:t>
            </a:r>
            <a:r>
              <a:rPr lang="ko-KR" altLang="en-US" sz="1300">
                <a:solidFill>
                  <a:schemeClr val="tx2"/>
                </a:solidFill>
                <a:latin typeface="KoPub돋움체 Medium"/>
                <a:ea typeface="KoPub돋움체 Medium"/>
              </a:rPr>
              <a:t>기능 정의서</a:t>
            </a:r>
            <a:endParaRPr lang="ko-KR" altLang="en-US"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en-US" altLang="ko-KR" sz="1300">
                <a:solidFill>
                  <a:schemeClr val="tx2"/>
                </a:solidFill>
                <a:latin typeface="KoPub돋움체 Medium"/>
                <a:ea typeface="KoPub돋움체 Medium"/>
              </a:rPr>
              <a:t>6</a:t>
            </a:r>
            <a:r>
              <a:rPr lang="ko-KR" altLang="en-US" sz="1300">
                <a:solidFill>
                  <a:schemeClr val="tx2"/>
                </a:solidFill>
                <a:latin typeface="KoPub돋움체 Medium"/>
                <a:ea typeface="KoPub돋움체 Medium"/>
              </a:rPr>
              <a:t> 정책 정의서</a:t>
            </a:r>
            <a:endParaRPr lang="ko-KR" altLang="en-US"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en-US" altLang="ko-KR" sz="1300">
                <a:solidFill>
                  <a:schemeClr val="tx2"/>
                </a:solidFill>
                <a:latin typeface="KoPub돋움체 Medium"/>
                <a:ea typeface="KoPub돋움체 Medium"/>
              </a:rPr>
              <a:t>7 </a:t>
            </a:r>
            <a:r>
              <a:rPr lang="ko-KR" altLang="en-US" sz="1300">
                <a:solidFill>
                  <a:schemeClr val="tx2"/>
                </a:solidFill>
                <a:latin typeface="KoPub돋움체 Medium"/>
                <a:ea typeface="KoPub돋움체 Medium"/>
              </a:rPr>
              <a:t>프로젝트 구조도</a:t>
            </a:r>
            <a:endParaRPr lang="ko-KR" altLang="en-US" sz="1300">
              <a:solidFill>
                <a:schemeClr val="tx2"/>
              </a:solidFill>
              <a:latin typeface="KoPub돋움체 Medium"/>
              <a:ea typeface="KoPub돋움체 Medium"/>
            </a:endParaRPr>
          </a:p>
        </p:txBody>
      </p:sp>
      <p:sp>
        <p:nvSpPr>
          <p:cNvPr id="63" name="Google Shape;63;p1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2</a:t>
            </a:fld>
            <a:endParaRPr>
              <a:latin typeface="KoPub돋움체 Medium"/>
              <a:ea typeface="KoPub돋움체 Medium"/>
            </a:endParaRPr>
          </a:p>
        </p:txBody>
      </p:sp>
      <p:sp>
        <p:nvSpPr>
          <p:cNvPr id="8" name="Google Shape;61;p14"/>
          <p:cNvSpPr txBox="1"/>
          <p:nvPr/>
        </p:nvSpPr>
        <p:spPr>
          <a:xfrm>
            <a:off x="4824515" y="1059998"/>
            <a:ext cx="3684119" cy="2491642"/>
          </a:xfrm>
          <a:prstGeom prst="rect">
            <a:avLst/>
          </a:prstGeom>
        </p:spPr>
        <p:txBody>
          <a:bodyPr vert="horz" wrap="square" lIns="91424" tIns="91424" rIns="91424" bIns="91424" anchor="t" anchorCtr="0">
            <a:noAutofit/>
          </a:bodyPr>
          <a:lstStyle>
            <a:lvl1pPr marL="457200" lvl="0" indent="-342900" algn="l" defTabSz="685800" rtl="0" eaLnBrk="1" latinLnBrk="1" hangingPunct="1">
              <a:lnSpc>
                <a:spcPct val="90000"/>
              </a:lnSpc>
              <a:spcBef>
                <a:spcPts val="0"/>
              </a:spcBef>
              <a:spcAft>
                <a:spcPts val="0"/>
              </a:spcAft>
              <a:buClr>
                <a:schemeClr val="accent1"/>
              </a:buClr>
              <a:buSzPts val="1800"/>
              <a:buFont typeface="Corbel"/>
              <a:buChar char="●"/>
              <a:defRPr sz="1650" kern="1200">
                <a:solidFill>
                  <a:schemeClr val="accent1"/>
                </a:solidFill>
                <a:latin typeface="+mn-lt"/>
                <a:ea typeface="+mn-ea"/>
                <a:cs typeface="+mn-cs"/>
              </a:defRPr>
            </a:lvl1pPr>
            <a:lvl2pPr marL="914400" lvl="1" indent="-317500" algn="l" defTabSz="685800" rtl="0" eaLnBrk="1" latinLnBrk="1" hangingPunct="1">
              <a:lnSpc>
                <a:spcPct val="90000"/>
              </a:lnSpc>
              <a:spcBef>
                <a:spcPts val="0"/>
              </a:spcBef>
              <a:spcAft>
                <a:spcPts val="0"/>
              </a:spcAft>
              <a:buClr>
                <a:schemeClr val="accent1"/>
              </a:buClr>
              <a:buSzPts val="1400"/>
              <a:buFont typeface="Corbel"/>
              <a:buChar char="○"/>
              <a:defRPr sz="1500" kern="1200">
                <a:solidFill>
                  <a:schemeClr val="accent1"/>
                </a:solidFill>
                <a:latin typeface="+mn-lt"/>
                <a:ea typeface="+mn-ea"/>
                <a:cs typeface="+mn-cs"/>
              </a:defRPr>
            </a:lvl2pPr>
            <a:lvl3pPr marL="1371600" lvl="2" indent="-317500" algn="l" defTabSz="685800" rtl="0" eaLnBrk="1" latinLnBrk="1" hangingPunct="1">
              <a:lnSpc>
                <a:spcPct val="90000"/>
              </a:lnSpc>
              <a:spcBef>
                <a:spcPts val="0"/>
              </a:spcBef>
              <a:spcAft>
                <a:spcPts val="0"/>
              </a:spcAft>
              <a:buClr>
                <a:schemeClr val="accent1"/>
              </a:buClr>
              <a:buSzPts val="1400"/>
              <a:buFont typeface="Corbel"/>
              <a:buChar char="■"/>
              <a:defRPr sz="1350" kern="1200">
                <a:solidFill>
                  <a:schemeClr val="accent1"/>
                </a:solidFill>
                <a:latin typeface="+mn-lt"/>
                <a:ea typeface="+mn-ea"/>
                <a:cs typeface="+mn-cs"/>
              </a:defRPr>
            </a:lvl3pPr>
            <a:lvl4pPr marL="1828800" lvl="3"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4pPr>
            <a:lvl5pPr marL="2286000" lvl="4"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5pPr>
            <a:lvl6pPr marL="2743200" lvl="5"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6pPr>
            <a:lvl7pPr marL="3200400" lvl="6"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7pPr>
            <a:lvl8pPr marL="3657600" lvl="7"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8pPr>
            <a:lvl9pPr marL="4114800" lvl="8"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9pPr>
          </a:lstStyle>
          <a:p>
            <a:pPr marL="0" lvl="0" indent="0" algn="l" rtl="0">
              <a:lnSpc>
                <a:spcPct val="100000"/>
              </a:lnSpc>
              <a:spcBef>
                <a:spcPts val="1200"/>
              </a:spcBef>
              <a:spcAft>
                <a:spcPts val="0"/>
              </a:spcAft>
              <a:buNone/>
              <a:defRPr/>
            </a:pPr>
            <a:r>
              <a:rPr lang="ko-KR" altLang="en-US" sz="1300">
                <a:solidFill>
                  <a:schemeClr val="tx2"/>
                </a:solidFill>
                <a:latin typeface="KoPub돋움체 Medium"/>
                <a:ea typeface="KoPub돋움체 Medium"/>
              </a:rPr>
              <a:t> </a:t>
            </a:r>
            <a:r>
              <a:rPr lang="en-US" altLang="ko-KR" sz="1300">
                <a:solidFill>
                  <a:schemeClr val="tx2"/>
                </a:solidFill>
                <a:latin typeface="KoPub돋움체 Medium"/>
                <a:ea typeface="KoPub돋움체 Medium"/>
              </a:rPr>
              <a:t>8 </a:t>
            </a:r>
            <a:r>
              <a:rPr lang="ko" altLang="ko-KR" sz="1300">
                <a:solidFill>
                  <a:schemeClr val="tx2"/>
                </a:solidFill>
                <a:latin typeface="KoPub돋움체 Medium"/>
                <a:ea typeface="KoPub돋움체 Medium"/>
              </a:rPr>
              <a:t>메뉴 구조도 (사이트맵)</a:t>
            </a:r>
            <a:endParaRPr lang="ko" altLang="ko-KR"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KR" altLang="en-US" sz="1300">
                <a:solidFill>
                  <a:schemeClr val="tx2"/>
                </a:solidFill>
                <a:latin typeface="KoPub돋움체 Medium"/>
                <a:ea typeface="KoPub돋움체 Medium"/>
              </a:rPr>
              <a:t> </a:t>
            </a:r>
            <a:r>
              <a:rPr lang="en-US" altLang="ko-KR" sz="1300">
                <a:solidFill>
                  <a:schemeClr val="tx2"/>
                </a:solidFill>
                <a:latin typeface="KoPub돋움체 Medium"/>
                <a:ea typeface="KoPub돋움체 Medium"/>
              </a:rPr>
              <a:t>9</a:t>
            </a:r>
            <a:r>
              <a:rPr lang="ko-KR" altLang="en-US" sz="1300">
                <a:solidFill>
                  <a:schemeClr val="tx2"/>
                </a:solidFill>
                <a:latin typeface="KoPub돋움체 Medium"/>
                <a:ea typeface="KoPub돋움체 Medium"/>
              </a:rPr>
              <a:t> 업무 흐름도</a:t>
            </a:r>
            <a:endParaRPr lang="ko-KR" altLang="en-US"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en-US" altLang="ko-KR" sz="1300">
                <a:solidFill>
                  <a:schemeClr val="tx2"/>
                </a:solidFill>
                <a:latin typeface="KoPub돋움체 Medium"/>
                <a:ea typeface="KoPub돋움체 Medium"/>
              </a:rPr>
              <a:t>10</a:t>
            </a:r>
            <a:r>
              <a:rPr lang="ko-KR" altLang="en-US" sz="1300">
                <a:solidFill>
                  <a:schemeClr val="tx2"/>
                </a:solidFill>
                <a:latin typeface="KoPub돋움체 Medium"/>
                <a:ea typeface="KoPub돋움체 Medium"/>
              </a:rPr>
              <a:t> </a:t>
            </a:r>
            <a:r>
              <a:rPr lang="en-US" altLang="ko-KR" sz="1300">
                <a:solidFill>
                  <a:schemeClr val="tx2"/>
                </a:solidFill>
                <a:latin typeface="KoPub돋움체 Medium"/>
                <a:ea typeface="KoPub돋움체 Medium"/>
              </a:rPr>
              <a:t>ERD</a:t>
            </a:r>
            <a:endParaRPr lang="en-US" altLang="ko-KR"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11</a:t>
            </a:r>
            <a:r>
              <a:rPr lang="ko-KR" altLang="en-US" sz="1300">
                <a:solidFill>
                  <a:schemeClr val="tx2"/>
                </a:solidFill>
                <a:latin typeface="KoPub돋움체 Medium"/>
                <a:ea typeface="KoPub돋움체 Medium"/>
              </a:rPr>
              <a:t> 인공지능 학습</a:t>
            </a:r>
            <a:endParaRPr lang="ko-KR" altLang="en-US"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12 </a:t>
            </a:r>
            <a:r>
              <a:rPr lang="ko-KR" altLang="en-US" sz="1300">
                <a:solidFill>
                  <a:schemeClr val="tx2"/>
                </a:solidFill>
                <a:latin typeface="KoPub돋움체 Medium"/>
                <a:ea typeface="KoPub돋움체 Medium"/>
              </a:rPr>
              <a:t>주요 서비스 화면 및 기능 설명</a:t>
            </a:r>
            <a:endParaRPr lang="ko-KR" altLang="en-US"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13 </a:t>
            </a:r>
            <a:r>
              <a:rPr lang="ko-KR" altLang="en-US" sz="1300">
                <a:solidFill>
                  <a:schemeClr val="tx2"/>
                </a:solidFill>
                <a:latin typeface="KoPub돋움체 Medium"/>
                <a:ea typeface="KoPub돋움체 Medium"/>
              </a:rPr>
              <a:t>단위 테스트</a:t>
            </a:r>
            <a:endParaRPr lang="ko-KR" altLang="en-US"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14</a:t>
            </a:r>
            <a:r>
              <a:rPr lang="ko-KR" altLang="en-US" sz="1300">
                <a:solidFill>
                  <a:schemeClr val="tx2"/>
                </a:solidFill>
                <a:latin typeface="KoPub돋움체 Medium"/>
                <a:ea typeface="KoPub돋움체 Medium"/>
              </a:rPr>
              <a:t> 통합 테스트</a:t>
            </a:r>
            <a:endParaRPr lang="ko-KR" altLang="en-US" sz="1300">
              <a:solidFill>
                <a:schemeClr val="tx2"/>
              </a:solidFill>
              <a:latin typeface="KoPub돋움체 Medium"/>
              <a:ea typeface="KoPub돋움체 Medium"/>
            </a:endParaRPr>
          </a:p>
        </p:txBody>
      </p:sp>
      <p:sp>
        <p:nvSpPr>
          <p:cNvPr id="9" name="Google Shape;61;p14"/>
          <p:cNvSpPr txBox="1"/>
          <p:nvPr/>
        </p:nvSpPr>
        <p:spPr>
          <a:xfrm>
            <a:off x="365753" y="4152731"/>
            <a:ext cx="3684119" cy="715156"/>
          </a:xfrm>
          <a:prstGeom prst="rect">
            <a:avLst/>
          </a:prstGeom>
        </p:spPr>
        <p:txBody>
          <a:bodyPr vert="horz" wrap="square" lIns="91424" tIns="91424" rIns="91424" bIns="91424" anchor="t" anchorCtr="0">
            <a:noAutofit/>
          </a:bodyPr>
          <a:lstStyle>
            <a:lvl1pPr marL="457200" lvl="0" indent="-342900" algn="l" defTabSz="685800" rtl="0" eaLnBrk="1" latinLnBrk="1" hangingPunct="1">
              <a:lnSpc>
                <a:spcPct val="90000"/>
              </a:lnSpc>
              <a:spcBef>
                <a:spcPts val="0"/>
              </a:spcBef>
              <a:spcAft>
                <a:spcPts val="0"/>
              </a:spcAft>
              <a:buClr>
                <a:schemeClr val="accent1"/>
              </a:buClr>
              <a:buSzPts val="1800"/>
              <a:buFont typeface="Corbel"/>
              <a:buChar char="●"/>
              <a:defRPr sz="1650" kern="1200">
                <a:solidFill>
                  <a:schemeClr val="accent1"/>
                </a:solidFill>
                <a:latin typeface="+mn-lt"/>
                <a:ea typeface="+mn-ea"/>
                <a:cs typeface="+mn-cs"/>
              </a:defRPr>
            </a:lvl1pPr>
            <a:lvl2pPr marL="914400" lvl="1" indent="-317500" algn="l" defTabSz="685800" rtl="0" eaLnBrk="1" latinLnBrk="1" hangingPunct="1">
              <a:lnSpc>
                <a:spcPct val="90000"/>
              </a:lnSpc>
              <a:spcBef>
                <a:spcPts val="0"/>
              </a:spcBef>
              <a:spcAft>
                <a:spcPts val="0"/>
              </a:spcAft>
              <a:buClr>
                <a:schemeClr val="accent1"/>
              </a:buClr>
              <a:buSzPts val="1400"/>
              <a:buFont typeface="Corbel"/>
              <a:buChar char="○"/>
              <a:defRPr sz="1500" kern="1200">
                <a:solidFill>
                  <a:schemeClr val="accent1"/>
                </a:solidFill>
                <a:latin typeface="+mn-lt"/>
                <a:ea typeface="+mn-ea"/>
                <a:cs typeface="+mn-cs"/>
              </a:defRPr>
            </a:lvl2pPr>
            <a:lvl3pPr marL="1371600" lvl="2" indent="-317500" algn="l" defTabSz="685800" rtl="0" eaLnBrk="1" latinLnBrk="1" hangingPunct="1">
              <a:lnSpc>
                <a:spcPct val="90000"/>
              </a:lnSpc>
              <a:spcBef>
                <a:spcPts val="0"/>
              </a:spcBef>
              <a:spcAft>
                <a:spcPts val="0"/>
              </a:spcAft>
              <a:buClr>
                <a:schemeClr val="accent1"/>
              </a:buClr>
              <a:buSzPts val="1400"/>
              <a:buFont typeface="Corbel"/>
              <a:buChar char="■"/>
              <a:defRPr sz="1350" kern="1200">
                <a:solidFill>
                  <a:schemeClr val="accent1"/>
                </a:solidFill>
                <a:latin typeface="+mn-lt"/>
                <a:ea typeface="+mn-ea"/>
                <a:cs typeface="+mn-cs"/>
              </a:defRPr>
            </a:lvl3pPr>
            <a:lvl4pPr marL="1828800" lvl="3"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4pPr>
            <a:lvl5pPr marL="2286000" lvl="4"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5pPr>
            <a:lvl6pPr marL="2743200" lvl="5"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6pPr>
            <a:lvl7pPr marL="3200400" lvl="6"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7pPr>
            <a:lvl8pPr marL="3657600" lvl="7"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8pPr>
            <a:lvl9pPr marL="4114800" lvl="8"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9pPr>
          </a:lstStyle>
          <a:p>
            <a:pPr marL="0" lvl="0" indent="0" algn="l" rtl="0">
              <a:spcBef>
                <a:spcPts val="1200"/>
              </a:spcBef>
              <a:spcAft>
                <a:spcPts val="0"/>
              </a:spcAft>
              <a:buNone/>
              <a:defRPr/>
            </a:pPr>
            <a:r>
              <a:rPr lang="en-US" altLang="ko-KR" sz="1300">
                <a:solidFill>
                  <a:schemeClr val="tx1"/>
                </a:solidFill>
                <a:latin typeface="KoPub돋움체 Medium"/>
                <a:ea typeface="KoPub돋움체 Medium"/>
              </a:rPr>
              <a:t>1</a:t>
            </a:r>
            <a:r>
              <a:rPr lang="ko-KR" altLang="en-US" sz="1300">
                <a:solidFill>
                  <a:schemeClr val="tx1"/>
                </a:solidFill>
                <a:latin typeface="KoPub돋움체 Medium"/>
                <a:ea typeface="KoPub돋움체 Medium"/>
              </a:rPr>
              <a:t> 업무 흐름도 </a:t>
            </a:r>
            <a:r>
              <a:rPr lang="en-US" altLang="ko-KR" sz="1300">
                <a:solidFill>
                  <a:schemeClr val="tx1"/>
                </a:solidFill>
                <a:latin typeface="KoPub돋움체 Medium"/>
                <a:ea typeface="KoPub돋움체 Medium"/>
              </a:rPr>
              <a:t>(</a:t>
            </a:r>
            <a:r>
              <a:rPr lang="ko-KR" altLang="en-US" sz="1300">
                <a:solidFill>
                  <a:schemeClr val="tx1"/>
                </a:solidFill>
                <a:latin typeface="KoPub돋움체 Medium"/>
                <a:ea typeface="KoPub돋움체 Medium"/>
              </a:rPr>
              <a:t>세부</a:t>
            </a:r>
            <a:r>
              <a:rPr lang="en-US" altLang="ko-KR" sz="1300">
                <a:solidFill>
                  <a:schemeClr val="tx1"/>
                </a:solidFill>
                <a:latin typeface="KoPub돋움체 Medium"/>
                <a:ea typeface="KoPub돋움체 Medium"/>
              </a:rPr>
              <a:t>)</a:t>
            </a:r>
            <a:endParaRPr lang="en-US" altLang="ko-KR" sz="1300">
              <a:solidFill>
                <a:schemeClr val="tx1"/>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1"/>
                </a:solidFill>
                <a:latin typeface="KoPub돋움체 Medium"/>
                <a:ea typeface="KoPub돋움체 Medium"/>
              </a:rPr>
              <a:t>2</a:t>
            </a:r>
            <a:r>
              <a:rPr lang="ko-KR" altLang="en-US" sz="1300">
                <a:solidFill>
                  <a:schemeClr val="tx1"/>
                </a:solidFill>
                <a:latin typeface="KoPub돋움체 Medium"/>
                <a:ea typeface="KoPub돋움체 Medium"/>
              </a:rPr>
              <a:t> 주요 서비스 화면 및 기능 설명 </a:t>
            </a:r>
            <a:r>
              <a:rPr lang="en-US" altLang="ko-KR" sz="1300">
                <a:solidFill>
                  <a:schemeClr val="tx1"/>
                </a:solidFill>
                <a:latin typeface="KoPub돋움체 Medium"/>
                <a:ea typeface="KoPub돋움체 Medium"/>
              </a:rPr>
              <a:t>(</a:t>
            </a:r>
            <a:r>
              <a:rPr lang="ko-KR" altLang="en-US" sz="1300">
                <a:solidFill>
                  <a:schemeClr val="tx1"/>
                </a:solidFill>
                <a:latin typeface="KoPub돋움체 Medium"/>
                <a:ea typeface="KoPub돋움체 Medium"/>
              </a:rPr>
              <a:t>추가</a:t>
            </a:r>
            <a:r>
              <a:rPr lang="en-US" altLang="ko-KR" sz="1300">
                <a:solidFill>
                  <a:schemeClr val="tx1"/>
                </a:solidFill>
                <a:latin typeface="KoPub돋움체 Medium"/>
                <a:ea typeface="KoPub돋움체 Medium"/>
              </a:rPr>
              <a:t>)</a:t>
            </a:r>
            <a:endParaRPr lang="ko-KR" altLang="en-US" sz="1300">
              <a:solidFill>
                <a:schemeClr val="tx1"/>
              </a:solidFill>
              <a:latin typeface="KoPub돋움체 Medium"/>
              <a:ea typeface="KoPub돋움체 Medium"/>
            </a:endParaRPr>
          </a:p>
        </p:txBody>
      </p:sp>
      <p:sp>
        <p:nvSpPr>
          <p:cNvPr id="64" name="직사각형 63"/>
          <p:cNvSpPr/>
          <p:nvPr/>
        </p:nvSpPr>
        <p:spPr>
          <a:xfrm>
            <a:off x="368978" y="458679"/>
            <a:ext cx="943252" cy="536359"/>
          </a:xfrm>
          <a:prstGeom prst="rect">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b="1">
                <a:latin typeface="KoPub돋움체 Bold"/>
                <a:ea typeface="KoPub돋움체 Bold"/>
              </a:rPr>
              <a:t>목차</a:t>
            </a:r>
            <a:endParaRPr lang="ko-KR" altLang="en-US" b="1">
              <a:latin typeface="KoPub돋움체 Bold"/>
              <a:ea typeface="KoPub돋움체 Bold"/>
            </a:endParaRPr>
          </a:p>
        </p:txBody>
      </p:sp>
      <p:sp>
        <p:nvSpPr>
          <p:cNvPr id="67" name="직사각형 63"/>
          <p:cNvSpPr/>
          <p:nvPr/>
        </p:nvSpPr>
        <p:spPr>
          <a:xfrm>
            <a:off x="382664" y="3588796"/>
            <a:ext cx="943252" cy="536359"/>
          </a:xfrm>
          <a:prstGeom prst="rect">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b="1">
                <a:latin typeface="KoPub돋움체 Bold"/>
                <a:ea typeface="KoPub돋움체 Bold"/>
              </a:rPr>
              <a:t>부록</a:t>
            </a:r>
            <a:endParaRPr lang="ko-KR" altLang="en-US" b="1">
              <a:latin typeface="KoPub돋움체 Bold"/>
              <a:ea typeface="KoPub돋움체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808807" y="889615"/>
            <a:ext cx="3859400" cy="241955"/>
          </a:xfrm>
          <a:prstGeom prst="rect">
            <a:avLst/>
          </a:prstGeom>
        </p:spPr>
        <p:txBody>
          <a:bodyPr wrap="square">
            <a:spAutoFit/>
          </a:bodyPr>
          <a:lstStyle/>
          <a:p>
            <a:pPr marL="71400" indent="-71400">
              <a:buFont typeface="Arial"/>
              <a:buChar char="•"/>
              <a:defRPr/>
            </a:pPr>
            <a:r>
              <a:rPr lang="ko-KR" altLang="en-US" sz="1000">
                <a:latin typeface="KoPub돋움체 Light"/>
                <a:ea typeface="KoPub돋움체 Light"/>
                <a:cs typeface="+mn-cs"/>
              </a:rPr>
              <a:t> 학습 결과 시각화</a:t>
            </a:r>
            <a:endParaRPr lang="ko-KR" altLang="en-US" sz="1000">
              <a:latin typeface="KoPub돋움체 Light"/>
              <a:ea typeface="KoPub돋움체 Light"/>
              <a:cs typeface="+mn-cs"/>
            </a:endParaRPr>
          </a:p>
        </p:txBody>
      </p:sp>
      <p:sp>
        <p:nvSpPr>
          <p:cNvPr id="12" name="TextBox 11"/>
          <p:cNvSpPr txBox="1"/>
          <p:nvPr/>
        </p:nvSpPr>
        <p:spPr>
          <a:xfrm>
            <a:off x="249384" y="889615"/>
            <a:ext cx="3939228" cy="241955"/>
          </a:xfrm>
          <a:prstGeom prst="rect">
            <a:avLst/>
          </a:prstGeom>
        </p:spPr>
        <p:txBody>
          <a:bodyPr wrap="square">
            <a:spAutoFit/>
          </a:bodyPr>
          <a:lstStyle/>
          <a:p>
            <a:pPr marL="57120" lvl="8" indent="-57120">
              <a:buFont typeface="Arial"/>
              <a:buChar char="•"/>
              <a:defRPr/>
            </a:pPr>
            <a:r>
              <a:rPr lang="ko-KR" altLang="en-US" sz="1000">
                <a:latin typeface="KoPub돋움체 Light"/>
                <a:ea typeface="KoPub돋움체 Light"/>
                <a:cs typeface="+mn-cs"/>
              </a:rPr>
              <a:t> 학습 진행 및 결과</a:t>
            </a:r>
            <a:endParaRPr lang="ko-KR" altLang="en-US" sz="1000">
              <a:latin typeface="KoPub돋움체 Light"/>
              <a:ea typeface="KoPub돋움체 Light"/>
              <a:cs typeface="+mn-cs"/>
            </a:endParaRPr>
          </a:p>
        </p:txBody>
      </p:sp>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20</a:t>
            </a:fld>
            <a:endParaRPr lang="en-US">
              <a:latin typeface="KoPub돋움체 Light"/>
              <a:ea typeface="KoPub돋움체 Light"/>
              <a:cs typeface="+mn-cs"/>
            </a:endParaRPr>
          </a:p>
        </p:txBody>
      </p:sp>
      <p:pic>
        <p:nvPicPr>
          <p:cNvPr id="13" name="그림 12"/>
          <p:cNvPicPr>
            <a:picLocks noChangeAspect="1"/>
          </p:cNvPicPr>
          <p:nvPr/>
        </p:nvPicPr>
        <p:blipFill rotWithShape="1">
          <a:blip r:embed="rId2"/>
          <a:stretch>
            <a:fillRect/>
          </a:stretch>
        </p:blipFill>
        <p:spPr>
          <a:xfrm>
            <a:off x="322562" y="1116442"/>
            <a:ext cx="3857145" cy="2197209"/>
          </a:xfrm>
          <a:prstGeom prst="rect">
            <a:avLst/>
          </a:prstGeom>
        </p:spPr>
      </p:pic>
      <p:pic>
        <p:nvPicPr>
          <p:cNvPr id="14" name="그림 13"/>
          <p:cNvPicPr>
            <a:picLocks noChangeAspect="1"/>
          </p:cNvPicPr>
          <p:nvPr/>
        </p:nvPicPr>
        <p:blipFill rotWithShape="1">
          <a:blip r:embed="rId3"/>
          <a:stretch>
            <a:fillRect/>
          </a:stretch>
        </p:blipFill>
        <p:spPr>
          <a:xfrm>
            <a:off x="322562" y="3721074"/>
            <a:ext cx="3481135" cy="507070"/>
          </a:xfrm>
          <a:prstGeom prst="rect">
            <a:avLst/>
          </a:prstGeom>
        </p:spPr>
      </p:pic>
      <p:pic>
        <p:nvPicPr>
          <p:cNvPr id="16" name="그림 15"/>
          <p:cNvPicPr>
            <a:picLocks noChangeAspect="1"/>
          </p:cNvPicPr>
          <p:nvPr/>
        </p:nvPicPr>
        <p:blipFill rotWithShape="1">
          <a:blip r:embed="rId4"/>
          <a:stretch>
            <a:fillRect/>
          </a:stretch>
        </p:blipFill>
        <p:spPr>
          <a:xfrm>
            <a:off x="4863442" y="1169055"/>
            <a:ext cx="3842757" cy="2098163"/>
          </a:xfrm>
          <a:prstGeom prst="rect">
            <a:avLst/>
          </a:prstGeom>
        </p:spPr>
      </p:pic>
      <p:sp>
        <p:nvSpPr>
          <p:cNvPr id="3" name="TextBox 2"/>
          <p:cNvSpPr txBox="1"/>
          <p:nvPr/>
        </p:nvSpPr>
        <p:spPr>
          <a:xfrm>
            <a:off x="249382" y="4228144"/>
            <a:ext cx="4218709" cy="694376"/>
          </a:xfrm>
          <a:prstGeom prst="rect">
            <a:avLst/>
          </a:prstGeom>
          <a:noFill/>
        </p:spPr>
        <p:txBody>
          <a:bodyPr wrap="square">
            <a:spAutoFit/>
          </a:bodyPr>
          <a:lstStyle/>
          <a:p>
            <a:pPr marL="0" indent="0">
              <a:buFont typeface="Arial"/>
              <a:buNone/>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훈련 정확도는 </a:t>
            </a:r>
            <a:r>
              <a:rPr lang="en-US" altLang="ko-KR" sz="1000">
                <a:latin typeface="KoPub돋움체 Light"/>
                <a:ea typeface="KoPub돋움체 Light"/>
                <a:cs typeface="+mn-cs"/>
              </a:rPr>
              <a:t>0.8742</a:t>
            </a:r>
            <a:r>
              <a:rPr lang="ko-KR" altLang="en-US" sz="1000">
                <a:latin typeface="KoPub돋움체 Light"/>
                <a:ea typeface="KoPub돋움체 Light"/>
                <a:cs typeface="+mn-cs"/>
              </a:rPr>
              <a:t>까지 상승했으나 검증 정확도가 </a:t>
            </a:r>
            <a:r>
              <a:rPr lang="en-US" altLang="ko-KR" sz="1000">
                <a:latin typeface="KoPub돋움체 Light"/>
                <a:ea typeface="KoPub돋움체 Light"/>
                <a:cs typeface="+mn-cs"/>
              </a:rPr>
              <a:t>0.7177</a:t>
            </a:r>
            <a:r>
              <a:rPr lang="ko-KR" altLang="en-US" sz="1000">
                <a:latin typeface="KoPub돋움체 Light"/>
                <a:ea typeface="KoPub돋움체 Light"/>
                <a:cs typeface="+mn-cs"/>
              </a:rPr>
              <a:t>에서</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더 이상 상승하지 않고 정체됨</a:t>
            </a:r>
            <a:endParaRPr lang="ko-KR" altLang="en-US" sz="1000">
              <a:latin typeface="KoPub돋움체 Light"/>
              <a:ea typeface="KoPub돋움체 Light"/>
              <a:cs typeface="+mn-cs"/>
            </a:endParaRPr>
          </a:p>
          <a:p>
            <a:pPr marL="0" indent="0">
              <a:buFont typeface="Arial"/>
              <a:buNone/>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훈련 손실은 지속적으로 감소하고 있지만 검증 손실은</a:t>
            </a:r>
            <a:r>
              <a:rPr lang="en-US" altLang="ko-KR" sz="1000">
                <a:latin typeface="KoPub돋움체 Light"/>
                <a:ea typeface="KoPub돋움체 Light"/>
                <a:cs typeface="+mn-cs"/>
              </a:rPr>
              <a:t> </a:t>
            </a:r>
            <a:r>
              <a:rPr lang="ko-KR" altLang="en-US" sz="1000">
                <a:latin typeface="KoPub돋움체 Light"/>
                <a:ea typeface="KoPub돋움체 Light"/>
                <a:cs typeface="+mn-cs"/>
              </a:rPr>
              <a:t>일정 </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에포크부터 큰 변화가 없음</a:t>
            </a:r>
            <a:endParaRPr lang="ko-KR" altLang="en-US" sz="1000"/>
          </a:p>
        </p:txBody>
      </p:sp>
      <p:sp>
        <p:nvSpPr>
          <p:cNvPr id="20" name="TextBox 11"/>
          <p:cNvSpPr txBox="1"/>
          <p:nvPr/>
        </p:nvSpPr>
        <p:spPr>
          <a:xfrm>
            <a:off x="322562" y="3305069"/>
            <a:ext cx="3984987" cy="388726"/>
          </a:xfrm>
          <a:prstGeom prst="rect">
            <a:avLst/>
          </a:prstGeom>
        </p:spPr>
        <p:txBody>
          <a:bodyPr wrap="square">
            <a:spAutoFit/>
          </a:bodyPr>
          <a:lstStyle/>
          <a:p>
            <a:pPr marL="0" lvl="8"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a:t>
            </a:r>
            <a:r>
              <a:rPr lang="ko-KR" altLang="en-US" sz="1000">
                <a:latin typeface="KoPub돋움체 Light"/>
                <a:ea typeface="KoPub돋움체 Light"/>
                <a:cs typeface="+mn-cs"/>
              </a:rPr>
              <a:t> 14개 에포크에 걸친 모델의 학습 과정을 보여주며</a:t>
            </a:r>
            <a:r>
              <a:rPr lang="en-US" altLang="ko-KR" sz="1000">
                <a:latin typeface="KoPub돋움체 Light"/>
                <a:ea typeface="KoPub돋움체 Light"/>
                <a:cs typeface="+mn-cs"/>
              </a:rPr>
              <a:t>,</a:t>
            </a:r>
            <a:r>
              <a:rPr lang="ko-KR" altLang="en-US" sz="1000">
                <a:latin typeface="KoPub돋움체 Light"/>
                <a:ea typeface="KoPub돋움체 Light"/>
                <a:cs typeface="+mn-cs"/>
              </a:rPr>
              <a:t> EarlyStopping으로 예정된 에포크보다 일찍 학습 과정을 종료함</a:t>
            </a:r>
            <a:endParaRPr lang="ko-KR" altLang="en-US" sz="1000">
              <a:latin typeface="KoPub돋움체 Light"/>
              <a:ea typeface="KoPub돋움체 Light"/>
              <a:cs typeface="+mn-cs"/>
            </a:endParaRPr>
          </a:p>
        </p:txBody>
      </p:sp>
      <p:sp>
        <p:nvSpPr>
          <p:cNvPr id="21" name="TextBox 14"/>
          <p:cNvSpPr txBox="1"/>
          <p:nvPr/>
        </p:nvSpPr>
        <p:spPr>
          <a:xfrm>
            <a:off x="4905721" y="3427888"/>
            <a:ext cx="3859400" cy="999332"/>
          </a:xfrm>
          <a:prstGeom prst="rect">
            <a:avLst/>
          </a:prstGeom>
        </p:spPr>
        <p:txBody>
          <a:bodyPr wrap="square">
            <a:spAutoFit/>
          </a:bodyPr>
          <a:lstStyle/>
          <a:p>
            <a:pPr marL="0" indent="0">
              <a:buFont typeface="Arial"/>
              <a:buNone/>
              <a:defRPr/>
            </a:pPr>
            <a:r>
              <a:rPr lang="ko-KR" altLang="en-US" sz="1000">
                <a:latin typeface="KoPub돋움체 Light"/>
                <a:ea typeface="KoPub돋움체 Light"/>
                <a:cs typeface="+mn-cs"/>
              </a:rPr>
              <a:t> - 모델의 훈련 정확도&amp;손실과 검증 정확도&amp;손실 간의</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간격이 벌어지는 결과가 나옴</a:t>
            </a:r>
            <a:br>
              <a:rPr lang="ko-KR" altLang="en-US" sz="1000">
                <a:latin typeface="KoPub돋움체 Light"/>
                <a:ea typeface="KoPub돋움체 Light"/>
                <a:cs typeface="+mn-cs"/>
              </a:rPr>
            </a:b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결론: 과적합 발생</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 모델이 훈련 데이터에 너무 특화되어 새로운 데이터를  </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잘 처리하지 못하는 상태</a:t>
            </a:r>
            <a:endParaRPr lang="ko-KR" altLang="en-US" sz="1000">
              <a:latin typeface="KoPub돋움체 Light"/>
              <a:ea typeface="KoPub돋움체 Light"/>
              <a:cs typeface="+mn-cs"/>
            </a:endParaRPr>
          </a:p>
        </p:txBody>
      </p:sp>
      <p:sp>
        <p:nvSpPr>
          <p:cNvPr id="23"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(1)</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2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21</a:t>
            </a:fld>
            <a:endParaRPr lang="en-US">
              <a:latin typeface="KoPub돋움체 Light"/>
              <a:ea typeface="KoPub돋움체 Light"/>
              <a:cs typeface="+mn-cs"/>
            </a:endParaRPr>
          </a:p>
        </p:txBody>
      </p:sp>
      <p:pic>
        <p:nvPicPr>
          <p:cNvPr id="17" name="그림 16"/>
          <p:cNvPicPr>
            <a:picLocks noChangeAspect="1"/>
          </p:cNvPicPr>
          <p:nvPr/>
        </p:nvPicPr>
        <p:blipFill rotWithShape="1">
          <a:blip r:embed="rId2"/>
          <a:stretch>
            <a:fillRect/>
          </a:stretch>
        </p:blipFill>
        <p:spPr>
          <a:xfrm>
            <a:off x="327157" y="1243399"/>
            <a:ext cx="3270033" cy="842279"/>
          </a:xfrm>
          <a:prstGeom prst="rect">
            <a:avLst/>
          </a:prstGeom>
        </p:spPr>
      </p:pic>
      <p:pic>
        <p:nvPicPr>
          <p:cNvPr id="18" name="그림 17"/>
          <p:cNvPicPr>
            <a:picLocks noChangeAspect="1"/>
          </p:cNvPicPr>
          <p:nvPr/>
        </p:nvPicPr>
        <p:blipFill rotWithShape="1">
          <a:blip r:embed="rId3"/>
          <a:stretch>
            <a:fillRect/>
          </a:stretch>
        </p:blipFill>
        <p:spPr>
          <a:xfrm>
            <a:off x="336683" y="2378190"/>
            <a:ext cx="2895810" cy="1090796"/>
          </a:xfrm>
          <a:prstGeom prst="rect">
            <a:avLst/>
          </a:prstGeom>
        </p:spPr>
      </p:pic>
      <p:pic>
        <p:nvPicPr>
          <p:cNvPr id="19" name="그림 18"/>
          <p:cNvPicPr>
            <a:picLocks noChangeAspect="1"/>
          </p:cNvPicPr>
          <p:nvPr/>
        </p:nvPicPr>
        <p:blipFill rotWithShape="1">
          <a:blip r:embed="rId4"/>
          <a:stretch>
            <a:fillRect/>
          </a:stretch>
        </p:blipFill>
        <p:spPr>
          <a:xfrm>
            <a:off x="4572000" y="1807505"/>
            <a:ext cx="3740367" cy="2020245"/>
          </a:xfrm>
          <a:prstGeom prst="rect">
            <a:avLst/>
          </a:prstGeom>
        </p:spPr>
      </p:pic>
      <p:pic>
        <p:nvPicPr>
          <p:cNvPr id="20" name="그림 19"/>
          <p:cNvPicPr>
            <a:picLocks noChangeAspect="1"/>
          </p:cNvPicPr>
          <p:nvPr/>
        </p:nvPicPr>
        <p:blipFill rotWithShape="1">
          <a:blip r:embed="rId5"/>
          <a:stretch>
            <a:fillRect/>
          </a:stretch>
        </p:blipFill>
        <p:spPr>
          <a:xfrm>
            <a:off x="4572000" y="1193199"/>
            <a:ext cx="4151966" cy="471340"/>
          </a:xfrm>
          <a:prstGeom prst="rect">
            <a:avLst/>
          </a:prstGeom>
        </p:spPr>
      </p:pic>
      <p:sp>
        <p:nvSpPr>
          <p:cNvPr id="21" name="TextBox 20"/>
          <p:cNvSpPr txBox="1"/>
          <p:nvPr/>
        </p:nvSpPr>
        <p:spPr>
          <a:xfrm>
            <a:off x="277810" y="965548"/>
            <a:ext cx="3869187" cy="246221"/>
          </a:xfrm>
          <a:prstGeom prst="rect">
            <a:avLst/>
          </a:prstGeom>
        </p:spPr>
        <p:txBody>
          <a:bodyPr wrap="square">
            <a:spAutoFit/>
          </a:bodyPr>
          <a:lstStyle/>
          <a:p>
            <a:pPr marL="57120" indent="-57120">
              <a:buFont typeface="Arial"/>
              <a:buChar char="•"/>
              <a:defRPr/>
            </a:pPr>
            <a:r>
              <a:rPr lang="ko-KR" altLang="en-US" sz="1000">
                <a:latin typeface="KoPub돋움체 Light"/>
                <a:ea typeface="KoPub돋움체 Light"/>
                <a:cs typeface="+mn-cs"/>
              </a:rPr>
              <a:t> 데이터 증강(Data Augmentation)</a:t>
            </a:r>
            <a:endParaRPr lang="ko-KR" altLang="en-US" sz="1000">
              <a:latin typeface="KoPub돋움체 Light"/>
              <a:ea typeface="KoPub돋움체 Light"/>
              <a:cs typeface="+mn-cs"/>
            </a:endParaRPr>
          </a:p>
        </p:txBody>
      </p:sp>
      <p:sp>
        <p:nvSpPr>
          <p:cNvPr id="22" name="TextBox 21"/>
          <p:cNvSpPr txBox="1"/>
          <p:nvPr/>
        </p:nvSpPr>
        <p:spPr>
          <a:xfrm>
            <a:off x="4449871" y="957568"/>
            <a:ext cx="4366972" cy="300082"/>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학습 결과</a:t>
            </a:r>
            <a:endParaRPr lang="ko-KR" altLang="en-US" sz="1050">
              <a:latin typeface="KoPub돋움체 Light"/>
              <a:ea typeface="KoPub돋움체 Light"/>
              <a:cs typeface="+mn-cs"/>
            </a:endParaRPr>
          </a:p>
          <a:p>
            <a:pPr marL="0" indent="0">
              <a:buFont typeface="Arial"/>
              <a:buNone/>
              <a:defRPr/>
            </a:pPr>
            <a:endParaRPr lang="ko-KR" altLang="en-US" sz="300">
              <a:latin typeface="KoPub돋움체 Light"/>
              <a:ea typeface="KoPub돋움체 Light"/>
              <a:cs typeface="+mn-cs"/>
            </a:endParaRPr>
          </a:p>
        </p:txBody>
      </p:sp>
      <p:sp>
        <p:nvSpPr>
          <p:cNvPr id="15"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(1)</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16" name="TextBox 15"/>
          <p:cNvSpPr txBox="1"/>
          <p:nvPr/>
        </p:nvSpPr>
        <p:spPr>
          <a:xfrm>
            <a:off x="327157" y="2131969"/>
            <a:ext cx="3869187" cy="246221"/>
          </a:xfrm>
          <a:prstGeom prst="rect">
            <a:avLst/>
          </a:prstGeom>
        </p:spPr>
        <p:txBody>
          <a:bodyPr wrap="square">
            <a:spAutoFit/>
          </a:bodyPr>
          <a:lstStyle/>
          <a:p>
            <a:pPr>
              <a:defRPr/>
            </a:pPr>
            <a:r>
              <a:rPr lang="en-US" altLang="ko-KR" sz="1000">
                <a:latin typeface="KoPub돋움체 Light"/>
                <a:ea typeface="KoPub돋움체 Light"/>
                <a:cs typeface="+mn-cs"/>
              </a:rPr>
              <a:t>- </a:t>
            </a:r>
            <a:r>
              <a:rPr lang="ko-KR" altLang="en-US" sz="1000">
                <a:latin typeface="KoPub돋움체 Light"/>
                <a:ea typeface="KoPub돋움체 Light"/>
                <a:cs typeface="+mn-cs"/>
              </a:rPr>
              <a:t>데이터 증강 레이어 → 훈련 데이터의 다양성을 늘림</a:t>
            </a:r>
            <a:endParaRPr lang="ko-KR" altLang="en-US" sz="1000">
              <a:latin typeface="KoPub돋움체 Light"/>
              <a:ea typeface="KoPub돋움체 Light"/>
              <a:cs typeface="+mn-cs"/>
            </a:endParaRPr>
          </a:p>
        </p:txBody>
      </p:sp>
      <p:sp>
        <p:nvSpPr>
          <p:cNvPr id="23" name="TextBox 22"/>
          <p:cNvSpPr txBox="1"/>
          <p:nvPr/>
        </p:nvSpPr>
        <p:spPr>
          <a:xfrm>
            <a:off x="336683" y="3471620"/>
            <a:ext cx="3869187" cy="400110"/>
          </a:xfrm>
          <a:prstGeom prst="rect">
            <a:avLst/>
          </a:prstGeom>
        </p:spPr>
        <p:txBody>
          <a:bodyPr wrap="square">
            <a:spAutoFit/>
          </a:bodyPr>
          <a:lstStyle/>
          <a:p>
            <a:pPr>
              <a:defRPr/>
            </a:pPr>
            <a:r>
              <a:rPr lang="en-US" altLang="ko-KR" sz="1000">
                <a:latin typeface="KoPub돋움체 Light"/>
                <a:ea typeface="KoPub돋움체 Light"/>
                <a:cs typeface="+mn-cs"/>
              </a:rPr>
              <a:t>- </a:t>
            </a:r>
            <a:r>
              <a:rPr lang="ko-KR" altLang="en-US" sz="1000">
                <a:latin typeface="KoPub돋움체 Light"/>
                <a:ea typeface="KoPub돋움체 Light"/>
                <a:cs typeface="+mn-cs"/>
              </a:rPr>
              <a:t>데이터 증강 레이어 및 </a:t>
            </a:r>
            <a:r>
              <a:rPr lang="en-US" altLang="ko-KR" sz="1000">
                <a:latin typeface="KoPub돋움체 Light"/>
                <a:ea typeface="KoPub돋움체 Light"/>
                <a:cs typeface="+mn-cs"/>
              </a:rPr>
              <a:t>Dropout </a:t>
            </a:r>
            <a:r>
              <a:rPr lang="ko-KR" altLang="en-US" sz="1000">
                <a:latin typeface="KoPub돋움체 Light"/>
                <a:ea typeface="KoPub돋움체 Light"/>
                <a:cs typeface="+mn-cs"/>
              </a:rPr>
              <a:t>레이어 추가</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(Dropout: </a:t>
            </a:r>
            <a:r>
              <a:rPr lang="ko-KR" altLang="en-US" sz="1000">
                <a:latin typeface="KoPub돋움체 Light"/>
                <a:ea typeface="KoPub돋움체 Light"/>
                <a:cs typeface="+mn-cs"/>
              </a:rPr>
              <a:t>과적합 방지</a:t>
            </a:r>
            <a:r>
              <a:rPr lang="en-US" altLang="ko-KR" sz="1000">
                <a:latin typeface="KoPub돋움체 Light"/>
                <a:ea typeface="KoPub돋움체 Light"/>
                <a:cs typeface="+mn-cs"/>
              </a:rPr>
              <a:t>)</a:t>
            </a:r>
            <a:endParaRPr lang="ko-KR" altLang="en-US" sz="1000">
              <a:latin typeface="KoPub돋움체 Light"/>
              <a:ea typeface="KoPub돋움체 Light"/>
              <a:cs typeface="+mn-cs"/>
            </a:endParaRPr>
          </a:p>
        </p:txBody>
      </p:sp>
      <p:sp>
        <p:nvSpPr>
          <p:cNvPr id="24" name="TextBox 23"/>
          <p:cNvSpPr txBox="1"/>
          <p:nvPr/>
        </p:nvSpPr>
        <p:spPr>
          <a:xfrm>
            <a:off x="4449871" y="3800260"/>
            <a:ext cx="4366972" cy="388835"/>
          </a:xfrm>
          <a:prstGeom prst="rect">
            <a:avLst/>
          </a:prstGeom>
        </p:spPr>
        <p:txBody>
          <a:bodyPr wrap="square">
            <a:spAutoFit/>
          </a:bodyPr>
          <a:lstStyle/>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오히려 정확도가 크게 떨어져서 모델이 제성능을 전혀 내지 못함</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미세 조정단계의 학습률과 조지 종료 혹은 데이터셋 자체의 문제일 가능성이 높음</a:t>
            </a:r>
            <a:endParaRPr lang="ko-KR" altLang="en-US" sz="1000">
              <a:latin typeface="KoPub돋움체 Light"/>
              <a:ea typeface="KoPub돋움체 Light"/>
              <a:cs typeface="+mn-cs"/>
            </a:endParaRPr>
          </a:p>
        </p:txBody>
      </p:sp>
      <p:sp>
        <p:nvSpPr>
          <p:cNvPr id="2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5" name="Google Shape;19;p4"/>
          <p:cNvSpPr txBox="1">
            <a:spLocks noGrp="1"/>
          </p:cNvSpPr>
          <p:nvPr>
            <p:ph type="sldNum" sz="quarter" idx="2"/>
          </p:nvPr>
        </p:nvSpPr>
        <p:spPr>
          <a:xfrm>
            <a:off x="8821315" y="4887148"/>
            <a:ext cx="322686" cy="322549"/>
          </a:xfrm>
          <a:prstGeom prst="rect">
            <a:avLst/>
          </a:prstGeom>
        </p:spPr>
        <p:txBody>
          <a:bodyPr/>
          <a:lstStyle/>
          <a:p>
            <a:pPr>
              <a:defRPr/>
            </a:pPr>
            <a:fld id="{86CB4B4D-7CA3-9044-876B-883B54F8677D}" type="slidenum">
              <a:rPr lang="en-US" altLang="en-US"/>
              <a:pPr>
                <a:defRPr/>
              </a:pPr>
              <a:t>22</a:t>
            </a:fld>
            <a:endParaRPr lang="en-US" altLang="en-US"/>
          </a:p>
        </p:txBody>
      </p:sp>
      <p:sp>
        <p:nvSpPr>
          <p:cNvPr id="296" name="Google Shape;68;p15"/>
          <p:cNvSpPr txBox="1"/>
          <p:nvPr/>
        </p:nvSpPr>
        <p:spPr>
          <a:xfrm>
            <a:off x="166454" y="875520"/>
            <a:ext cx="4414678" cy="358903"/>
          </a:xfrm>
          <a:prstGeom prst="rect">
            <a:avLst/>
          </a:prstGeom>
          <a:ln w="12700">
            <a:miter/>
          </a:ln>
        </p:spPr>
        <p:txBody>
          <a:bodyPr lIns="91423" tIns="91423" rIns="91423" bIns="91423">
            <a:spAutoFit/>
          </a:bodyPr>
          <a:lstStyle/>
          <a:p>
            <a:pPr>
              <a:defRPr sz="1200" b="1">
                <a:latin typeface="KoPub돋움체 Light"/>
                <a:ea typeface="KoPub돋움체 Light"/>
                <a:cs typeface="+mn-cs"/>
              </a:defRPr>
            </a:pPr>
            <a:r>
              <a:rPr lang="ko-KR" altLang="en-US">
                <a:latin typeface="KoPub돋움체 Light"/>
                <a:ea typeface="KoPub돋움체 Light"/>
              </a:rPr>
              <a:t>■ MobileNetV2: 경량 컨볼루션 신경망(CNN) 모델 (2) </a:t>
            </a:r>
            <a:endParaRPr lang="ko-KR" altLang="en-US">
              <a:latin typeface="KoPub돋움체 Light"/>
              <a:ea typeface="KoPub돋움체 Light"/>
            </a:endParaRPr>
          </a:p>
        </p:txBody>
      </p:sp>
      <p:sp>
        <p:nvSpPr>
          <p:cNvPr id="298" name="TextBox 6"/>
          <p:cNvSpPr txBox="1"/>
          <p:nvPr/>
        </p:nvSpPr>
        <p:spPr>
          <a:xfrm>
            <a:off x="4395526" y="1369854"/>
            <a:ext cx="4455348" cy="390366"/>
          </a:xfrm>
          <a:prstGeom prst="rect">
            <a:avLst/>
          </a:prstGeom>
          <a:ln w="12700">
            <a:miter/>
          </a:ln>
        </p:spPr>
        <p:txBody>
          <a:bodyPr wrap="square" lIns="45719" rIns="45719">
            <a:spAutoFit/>
          </a:bodyPr>
          <a:lstStyle/>
          <a:p>
            <a:pPr marL="57119" lvl="8" indent="-57119">
              <a:buSzPct val="100000"/>
              <a:buFont typeface="Arial"/>
              <a:buChar char="•"/>
              <a:defRPr sz="1000">
                <a:latin typeface="KoPub돋움체 Light"/>
                <a:ea typeface="KoPub돋움체 Light"/>
                <a:cs typeface="+mn-cs"/>
              </a:defRPr>
            </a:pPr>
            <a:r>
              <a:rPr lang="ko-KR" altLang="en-US">
                <a:latin typeface="KoPub돋움체 Light"/>
                <a:ea typeface="KoPub돋움체 Light"/>
              </a:rPr>
              <a:t> 모델 구성: 전이 학습(Transfer Learning) 적용</a:t>
            </a:r>
            <a:endParaRPr lang="ko-KR" altLang="en-US">
              <a:latin typeface="KoPub돋움체 Light"/>
              <a:ea typeface="KoPub돋움체 Light"/>
            </a:endParaRPr>
          </a:p>
          <a:p>
            <a:pPr marL="0" lvl="8" indent="0">
              <a:buSzPct val="100000"/>
              <a:buFont typeface="Arial"/>
              <a:buNone/>
              <a:defRPr sz="1000">
                <a:latin typeface="KoPub돋움체 Light"/>
                <a:ea typeface="KoPub돋움체 Light"/>
                <a:cs typeface="+mn-cs"/>
              </a:defRPr>
            </a:pPr>
            <a:r>
              <a:rPr lang="ko-KR" altLang="en-US">
                <a:latin typeface="KoPub돋움체 Light"/>
                <a:ea typeface="KoPub돋움체 Light"/>
              </a:rPr>
              <a:t> </a:t>
            </a:r>
            <a:r>
              <a:rPr lang="en-US" altLang="ko-KR">
                <a:latin typeface="KoPub돋움체 Light"/>
                <a:ea typeface="KoPub돋움체 Light"/>
              </a:rPr>
              <a:t>-</a:t>
            </a:r>
            <a:r>
              <a:rPr lang="ko-KR" altLang="en-US">
                <a:latin typeface="KoPub돋움체 Light"/>
                <a:ea typeface="KoPub돋움체 Light"/>
              </a:rPr>
              <a:t> 상세 내용 상동(上同)</a:t>
            </a:r>
            <a:endParaRPr lang="ko-KR" altLang="en-US">
              <a:latin typeface="KoPub돋움체 Light"/>
              <a:ea typeface="KoPub돋움체 Light"/>
            </a:endParaRPr>
          </a:p>
        </p:txBody>
      </p:sp>
      <p:sp>
        <p:nvSpPr>
          <p:cNvPr id="299" name="TextBox 6"/>
          <p:cNvSpPr txBox="1"/>
          <p:nvPr/>
        </p:nvSpPr>
        <p:spPr>
          <a:xfrm>
            <a:off x="4395527" y="4369689"/>
            <a:ext cx="3419618" cy="390906"/>
          </a:xfrm>
          <a:prstGeom prst="rect">
            <a:avLst/>
          </a:prstGeom>
          <a:ln w="12700">
            <a:miter/>
          </a:ln>
        </p:spPr>
        <p:txBody>
          <a:bodyPr wrap="square" lIns="45719" rIns="45719">
            <a:spAutoFit/>
          </a:bodyPr>
          <a:lstStyle/>
          <a:p>
            <a:pPr marL="57119" lvl="8" indent="-57119">
              <a:buSzPct val="100000"/>
              <a:buFont typeface="Arial"/>
              <a:buChar char="•"/>
              <a:defRPr sz="1000">
                <a:latin typeface="KoPub돋움체 Light"/>
                <a:ea typeface="KoPub돋움체 Light"/>
                <a:cs typeface="+mn-cs"/>
              </a:defRPr>
            </a:pPr>
            <a:r>
              <a:rPr lang="ko-KR" altLang="en-US">
                <a:latin typeface="KoPub돋움체 Light"/>
                <a:ea typeface="KoPub돋움체 Light"/>
              </a:rPr>
              <a:t> 학습 환경 설정</a:t>
            </a:r>
            <a:endParaRPr lang="ko-KR" altLang="en-US">
              <a:latin typeface="KoPub돋움체 Light"/>
              <a:ea typeface="KoPub돋움체 Light"/>
            </a:endParaRPr>
          </a:p>
          <a:p>
            <a:pPr marL="0" lvl="8" indent="0">
              <a:buSzPct val="100000"/>
              <a:buFont typeface="Arial"/>
              <a:buNone/>
              <a:defRPr sz="1000">
                <a:latin typeface="KoPub돋움체 Light"/>
                <a:ea typeface="KoPub돋움체 Light"/>
                <a:cs typeface="+mn-cs"/>
              </a:defRPr>
            </a:pPr>
            <a:r>
              <a:rPr lang="ko-KR" altLang="en-US">
                <a:latin typeface="KoPub돋움체 Light"/>
                <a:ea typeface="KoPub돋움체 Light"/>
              </a:rPr>
              <a:t> - 상세 내용 상동</a:t>
            </a:r>
            <a:endParaRPr lang="ko-KR" altLang="en-US">
              <a:latin typeface="KoPub돋움체 Light"/>
              <a:ea typeface="KoPub돋움체 Light"/>
            </a:endParaRPr>
          </a:p>
        </p:txBody>
      </p:sp>
      <p:pic>
        <p:nvPicPr>
          <p:cNvPr id="303" name="그림 19" descr="그림 19"/>
          <p:cNvPicPr>
            <a:picLocks noChangeAspect="1"/>
          </p:cNvPicPr>
          <p:nvPr/>
        </p:nvPicPr>
        <p:blipFill rotWithShape="1">
          <a:blip r:embed="rId3"/>
          <a:stretch>
            <a:fillRect/>
          </a:stretch>
        </p:blipFill>
        <p:spPr>
          <a:xfrm>
            <a:off x="4469097" y="3032308"/>
            <a:ext cx="3333540" cy="1035359"/>
          </a:xfrm>
          <a:prstGeom prst="rect">
            <a:avLst/>
          </a:prstGeom>
          <a:ln w="12700">
            <a:miter/>
          </a:ln>
        </p:spPr>
      </p:pic>
      <p:pic>
        <p:nvPicPr>
          <p:cNvPr id="304" name="그림 20" descr="그림 20"/>
          <p:cNvPicPr>
            <a:picLocks noChangeAspect="1"/>
          </p:cNvPicPr>
          <p:nvPr/>
        </p:nvPicPr>
        <p:blipFill rotWithShape="1">
          <a:blip r:embed="rId4"/>
          <a:stretch>
            <a:fillRect/>
          </a:stretch>
        </p:blipFill>
        <p:spPr>
          <a:xfrm>
            <a:off x="4459268" y="1798241"/>
            <a:ext cx="2635096" cy="1068479"/>
          </a:xfrm>
          <a:prstGeom prst="rect">
            <a:avLst/>
          </a:prstGeom>
          <a:ln w="12700">
            <a:miter/>
          </a:ln>
        </p:spPr>
      </p:pic>
      <p:pic>
        <p:nvPicPr>
          <p:cNvPr id="308" name="붙여넣은 동영상.png" descr="붙여넣은 동영상.png"/>
          <p:cNvPicPr>
            <a:picLocks noChangeAspect="1"/>
          </p:cNvPicPr>
          <p:nvPr/>
        </p:nvPicPr>
        <p:blipFill rotWithShape="1">
          <a:blip r:embed="rId5"/>
          <a:stretch>
            <a:fillRect/>
          </a:stretch>
        </p:blipFill>
        <p:spPr>
          <a:xfrm>
            <a:off x="476634" y="1758830"/>
            <a:ext cx="2846326" cy="1496391"/>
          </a:xfrm>
          <a:prstGeom prst="rect">
            <a:avLst/>
          </a:prstGeom>
          <a:ln w="12700">
            <a:miter/>
          </a:ln>
        </p:spPr>
      </p:pic>
      <p:pic>
        <p:nvPicPr>
          <p:cNvPr id="309" name="붙여넣은 동영상.png" descr="붙여넣은 동영상.png"/>
          <p:cNvPicPr>
            <a:picLocks noChangeAspect="1"/>
          </p:cNvPicPr>
          <p:nvPr/>
        </p:nvPicPr>
        <p:blipFill rotWithShape="1">
          <a:blip r:embed="rId6"/>
          <a:stretch>
            <a:fillRect/>
          </a:stretch>
        </p:blipFill>
        <p:spPr>
          <a:xfrm>
            <a:off x="476634" y="3290404"/>
            <a:ext cx="2846326" cy="1526291"/>
          </a:xfrm>
          <a:prstGeom prst="rect">
            <a:avLst/>
          </a:prstGeom>
          <a:ln w="12700">
            <a:miter/>
          </a:ln>
        </p:spPr>
      </p:pic>
      <p:sp>
        <p:nvSpPr>
          <p:cNvPr id="312" name="TextBox 6"/>
          <p:cNvSpPr txBox="1"/>
          <p:nvPr/>
        </p:nvSpPr>
        <p:spPr>
          <a:xfrm>
            <a:off x="372117" y="1157222"/>
            <a:ext cx="4944432" cy="547387"/>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rPr>
              <a:t> Dataset: Food Images (</a:t>
            </a:r>
            <a:r>
              <a:rPr lang="en-US" altLang="ko-KR" sz="1000" b="1">
                <a:latin typeface="KoPub돋움체 Light"/>
                <a:ea typeface="KoPub돋움체 Light"/>
              </a:rPr>
              <a:t>AI HUB</a:t>
            </a:r>
            <a:r>
              <a:rPr lang="ko-KR" altLang="ko-KR" sz="1000">
                <a:latin typeface="KoPub돋움체 Light"/>
                <a:ea typeface="KoPub돋움체 Light"/>
              </a:rPr>
              <a:t>)</a:t>
            </a:r>
            <a:endParaRPr lang="ko-KR" altLang="ko-KR" sz="1000">
              <a:latin typeface="KoPub돋움체 Light"/>
              <a:ea typeface="KoPub돋움체 Light"/>
            </a:endParaRPr>
          </a:p>
          <a:p>
            <a:pPr marL="0" lvl="8" indent="0">
              <a:buFont typeface="Arial"/>
              <a:buNone/>
              <a:defRPr/>
            </a:pPr>
            <a:r>
              <a:rPr lang="ko-KR" altLang="ko-KR" sz="1000">
                <a:latin typeface="KoPub돋움체 Light"/>
                <a:ea typeface="KoPub돋움체 Light"/>
              </a:rPr>
              <a:t> - </a:t>
            </a:r>
            <a:r>
              <a:rPr lang="en-US" altLang="ko-KR" sz="1000">
                <a:latin typeface="KoPub돋움체 Light"/>
                <a:ea typeface="KoPub돋움체 Light"/>
              </a:rPr>
              <a:t>12</a:t>
            </a:r>
            <a:r>
              <a:rPr lang="ko-KR" altLang="ko-KR" sz="1000">
                <a:latin typeface="KoPub돋움체 Light"/>
                <a:ea typeface="KoPub돋움체 Light"/>
              </a:rPr>
              <a:t>개의 클래스와 2159장의 이미지</a:t>
            </a:r>
            <a:endParaRPr lang="ko-KR" altLang="ko-KR" sz="1000">
              <a:latin typeface="KoPub돋움체 Light"/>
              <a:ea typeface="KoPub돋움체 Light"/>
            </a:endParaRPr>
          </a:p>
          <a:p>
            <a:pPr marL="0" lvl="8" indent="0">
              <a:buFont typeface="Arial"/>
              <a:buNone/>
              <a:defRPr/>
            </a:pPr>
            <a:r>
              <a:rPr lang="ko-KR" altLang="ko-KR" sz="1000">
                <a:latin typeface="KoPub돋움체 Light"/>
                <a:ea typeface="KoPub돋움체 Light"/>
              </a:rPr>
              <a:t> - 훈련 데이터와 검증데이터 8:2로 분할</a:t>
            </a:r>
            <a:endParaRPr lang="ko-KR" altLang="ko-KR" sz="1000">
              <a:latin typeface="KoPub돋움체 Light"/>
              <a:ea typeface="KoPub돋움체 Light"/>
            </a:endParaRPr>
          </a:p>
        </p:txBody>
      </p:sp>
      <p:sp>
        <p:nvSpPr>
          <p:cNvPr id="313"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(2)</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3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75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13" name="TextBox 14"/>
          <p:cNvSpPr txBox="1"/>
          <p:nvPr/>
        </p:nvSpPr>
        <p:spPr>
          <a:xfrm>
            <a:off x="4401395" y="1037575"/>
            <a:ext cx="3767961" cy="241956"/>
          </a:xfrm>
          <a:prstGeom prst="rect">
            <a:avLst/>
          </a:prstGeom>
          <a:ln w="12700">
            <a:miter/>
          </a:ln>
        </p:spPr>
        <p:txBody>
          <a:bodyPr lIns="45719" rIns="45719">
            <a:spAutoFit/>
          </a:bodyPr>
          <a:lstStyle>
            <a:lvl1pPr marL="71400" indent="-71400">
              <a:buSzPct val="100000"/>
              <a:buFont typeface="Arial"/>
              <a:buChar char="•"/>
              <a:defRPr sz="1000">
                <a:latin typeface="KoPub돋움체 Light"/>
                <a:ea typeface="KoPub돋움체 Light"/>
                <a:cs typeface="KoPub돋움체 Light"/>
                <a:sym typeface="KoPub돋움체 Light"/>
              </a:defRPr>
            </a:lvl1pPr>
          </a:lstStyle>
          <a:p>
            <a:pPr>
              <a:defRPr/>
            </a:pPr>
            <a:r>
              <a:rPr lang="ko-KR" altLang="en-US"/>
              <a:t> 학습 결과 시각화</a:t>
            </a:r>
            <a:endParaRPr lang="ko-KR" altLang="en-US"/>
          </a:p>
        </p:txBody>
      </p:sp>
      <p:sp>
        <p:nvSpPr>
          <p:cNvPr id="314" name="TextBox 11"/>
          <p:cNvSpPr txBox="1"/>
          <p:nvPr/>
        </p:nvSpPr>
        <p:spPr>
          <a:xfrm>
            <a:off x="295103" y="889614"/>
            <a:ext cx="3847789" cy="241956"/>
          </a:xfrm>
          <a:prstGeom prst="rect">
            <a:avLst/>
          </a:prstGeom>
          <a:ln w="12700">
            <a:miter/>
          </a:ln>
        </p:spPr>
        <p:txBody>
          <a:bodyPr lIns="45719" rIns="45719">
            <a:spAutoFit/>
          </a:bodyPr>
          <a:lstStyle/>
          <a:p>
            <a:pPr marL="57119" lvl="8" indent="-57119">
              <a:buSzPct val="100000"/>
              <a:buFont typeface="Arial"/>
              <a:buChar char="•"/>
              <a:defRPr sz="1000">
                <a:latin typeface="KoPub돋움체 Light"/>
                <a:ea typeface="KoPub돋움체 Light"/>
                <a:cs typeface="+mn-cs"/>
              </a:defRPr>
            </a:pPr>
            <a:r>
              <a:rPr lang="ko-KR" altLang="en-US">
                <a:latin typeface="KoPub돋움체 Light"/>
                <a:ea typeface="KoPub돋움체 Light"/>
              </a:rPr>
              <a:t> 학습 진행 및 결과</a:t>
            </a:r>
            <a:endParaRPr lang="ko-KR" altLang="en-US">
              <a:latin typeface="KoPub돋움체 Light"/>
              <a:ea typeface="KoPub돋움체 Light"/>
            </a:endParaRPr>
          </a:p>
        </p:txBody>
      </p:sp>
      <p:sp>
        <p:nvSpPr>
          <p:cNvPr id="315" name="Google Shape;19;p4"/>
          <p:cNvSpPr txBox="1">
            <a:spLocks noGrp="1"/>
          </p:cNvSpPr>
          <p:nvPr>
            <p:ph type="sldNum" sz="quarter" idx="2"/>
          </p:nvPr>
        </p:nvSpPr>
        <p:spPr>
          <a:xfrm>
            <a:off x="8821315" y="4887148"/>
            <a:ext cx="322686" cy="322549"/>
          </a:xfrm>
          <a:prstGeom prst="rect">
            <a:avLst/>
          </a:prstGeom>
        </p:spPr>
        <p:txBody>
          <a:bodyPr/>
          <a:lstStyle/>
          <a:p>
            <a:pPr>
              <a:defRPr/>
            </a:pPr>
            <a:fld id="{86CB4B4D-7CA3-9044-876B-883B54F8677D}" type="slidenum">
              <a:rPr lang="en-US" altLang="en-US"/>
              <a:pPr>
                <a:defRPr/>
              </a:pPr>
              <a:t>23</a:t>
            </a:fld>
            <a:endParaRPr lang="en-US" altLang="en-US"/>
          </a:p>
        </p:txBody>
      </p:sp>
      <p:sp>
        <p:nvSpPr>
          <p:cNvPr id="316" name="TextBox 2"/>
          <p:cNvSpPr txBox="1"/>
          <p:nvPr/>
        </p:nvSpPr>
        <p:spPr>
          <a:xfrm>
            <a:off x="399010" y="4265133"/>
            <a:ext cx="3674138" cy="390687"/>
          </a:xfrm>
          <a:prstGeom prst="rect">
            <a:avLst/>
          </a:prstGeom>
          <a:ln w="12700">
            <a:miter/>
          </a:ln>
        </p:spPr>
        <p:txBody>
          <a:bodyPr wrap="square" lIns="45719" rIns="45719">
            <a:spAutoFit/>
          </a:bodyPr>
          <a:lstStyle/>
          <a:p>
            <a:pPr>
              <a:defRPr sz="1000">
                <a:latin typeface="KoPub돋움체 Light"/>
                <a:ea typeface="KoPub돋움체 Light"/>
                <a:cs typeface="+mn-cs"/>
              </a:defRPr>
            </a:pPr>
            <a:r>
              <a:rPr lang="ko-KR" altLang="en-US">
                <a:latin typeface="KoPub돋움체 Light"/>
                <a:ea typeface="KoPub돋움체 Light"/>
              </a:rPr>
              <a:t> - 훈련 데이터에 대해 약 97.8%의 높은 정확도를 보이지만,</a:t>
            </a:r>
            <a:endParaRPr lang="ko-KR" altLang="en-US">
              <a:latin typeface="KoPub돋움체 Light"/>
              <a:ea typeface="KoPub돋움체 Light"/>
            </a:endParaRPr>
          </a:p>
          <a:p>
            <a:pPr>
              <a:defRPr sz="1000">
                <a:latin typeface="KoPub돋움체 Light"/>
                <a:ea typeface="KoPub돋움체 Light"/>
                <a:cs typeface="+mn-cs"/>
              </a:defRPr>
            </a:pPr>
            <a:r>
              <a:rPr lang="ko-KR" altLang="en-US">
                <a:latin typeface="KoPub돋움체 Light"/>
                <a:ea typeface="KoPub돋움체 Light"/>
              </a:rPr>
              <a:t>검증 데이터에 대해서는 약 87.1%의 정확도를 보임.</a:t>
            </a:r>
            <a:endParaRPr lang="ko-KR" altLang="en-US">
              <a:latin typeface="KoPub돋움체 Light"/>
              <a:ea typeface="KoPub돋움체 Light"/>
            </a:endParaRPr>
          </a:p>
        </p:txBody>
      </p:sp>
      <p:sp>
        <p:nvSpPr>
          <p:cNvPr id="318" name="TextBox 14"/>
          <p:cNvSpPr txBox="1"/>
          <p:nvPr/>
        </p:nvSpPr>
        <p:spPr>
          <a:xfrm>
            <a:off x="4405834" y="3390898"/>
            <a:ext cx="4396796" cy="694532"/>
          </a:xfrm>
          <a:prstGeom prst="rect">
            <a:avLst/>
          </a:prstGeom>
          <a:ln w="12700">
            <a:miter/>
          </a:ln>
        </p:spPr>
        <p:txBody>
          <a:bodyPr wrap="square" lIns="45719" rIns="45719">
            <a:spAutoFit/>
          </a:bodyPr>
          <a:lstStyle/>
          <a:p>
            <a:pPr>
              <a:defRPr sz="1000">
                <a:latin typeface="KoPub돋움체 Light"/>
                <a:ea typeface="KoPub돋움체 Light"/>
                <a:cs typeface="+mn-cs"/>
              </a:defRPr>
            </a:pPr>
            <a:r>
              <a:rPr lang="ko-KR" altLang="en-US">
                <a:latin typeface="KoPub돋움체 Light"/>
                <a:ea typeface="KoPub돋움체 Light"/>
              </a:rPr>
              <a:t> - 훈련 손실은 계속 감소하는데, 검증 손실은 감소하지 않거나 오히려 증가하는 경향을 보임.</a:t>
            </a:r>
            <a:endParaRPr lang="ko-KR" altLang="en-US">
              <a:latin typeface="KoPub돋움체 Light"/>
              <a:ea typeface="KoPub돋움체 Light"/>
            </a:endParaRPr>
          </a:p>
          <a:p>
            <a:pPr>
              <a:defRPr sz="1000">
                <a:latin typeface="KoPub돋움체 Light"/>
                <a:ea typeface="KoPub돋움체 Light"/>
                <a:cs typeface="+mn-cs"/>
              </a:defRPr>
            </a:pPr>
            <a:endParaRPr lang="ko-KR" altLang="en-US">
              <a:latin typeface="KoPub돋움체 Light"/>
              <a:ea typeface="KoPub돋움체 Light"/>
            </a:endParaRPr>
          </a:p>
          <a:p>
            <a:pPr>
              <a:defRPr sz="1000">
                <a:latin typeface="KoPub돋움체 Light"/>
                <a:ea typeface="KoPub돋움체 Light"/>
                <a:cs typeface="+mn-cs"/>
              </a:defRPr>
            </a:pPr>
            <a:r>
              <a:rPr lang="ko-KR" altLang="en-US">
                <a:latin typeface="KoPub돋움체 Light"/>
                <a:ea typeface="KoPub돋움체 Light"/>
              </a:rPr>
              <a:t>◆ 결론: 정확도 높지만, 클래스 양의 수가 적음.</a:t>
            </a:r>
            <a:endParaRPr lang="ko-KR" altLang="en-US">
              <a:latin typeface="KoPub돋움체 Light"/>
              <a:ea typeface="KoPub돋움체 Light"/>
            </a:endParaRPr>
          </a:p>
        </p:txBody>
      </p:sp>
      <p:pic>
        <p:nvPicPr>
          <p:cNvPr id="322" name="그림 24" descr="그림 24"/>
          <p:cNvPicPr>
            <a:picLocks noChangeAspect="1"/>
          </p:cNvPicPr>
          <p:nvPr/>
        </p:nvPicPr>
        <p:blipFill rotWithShape="1">
          <a:blip r:embed="rId3"/>
          <a:stretch>
            <a:fillRect/>
          </a:stretch>
        </p:blipFill>
        <p:spPr>
          <a:xfrm>
            <a:off x="490908" y="1115119"/>
            <a:ext cx="3454295" cy="2165595"/>
          </a:xfrm>
          <a:prstGeom prst="rect">
            <a:avLst/>
          </a:prstGeom>
          <a:ln w="12700">
            <a:miter/>
          </a:ln>
        </p:spPr>
      </p:pic>
      <p:pic>
        <p:nvPicPr>
          <p:cNvPr id="323" name="그림 25" descr="그림 25"/>
          <p:cNvPicPr>
            <a:picLocks noChangeAspect="1"/>
          </p:cNvPicPr>
          <p:nvPr/>
        </p:nvPicPr>
        <p:blipFill rotWithShape="1">
          <a:blip r:embed="rId4"/>
          <a:stretch>
            <a:fillRect/>
          </a:stretch>
        </p:blipFill>
        <p:spPr>
          <a:xfrm>
            <a:off x="450864" y="3733381"/>
            <a:ext cx="3220837" cy="474973"/>
          </a:xfrm>
          <a:prstGeom prst="rect">
            <a:avLst/>
          </a:prstGeom>
          <a:ln w="12700">
            <a:miter/>
          </a:ln>
        </p:spPr>
      </p:pic>
      <p:pic>
        <p:nvPicPr>
          <p:cNvPr id="324" name="그림 26" descr="그림 26"/>
          <p:cNvPicPr>
            <a:picLocks noChangeAspect="1"/>
          </p:cNvPicPr>
          <p:nvPr/>
        </p:nvPicPr>
        <p:blipFill rotWithShape="1">
          <a:blip r:embed="rId5"/>
          <a:stretch>
            <a:fillRect/>
          </a:stretch>
        </p:blipFill>
        <p:spPr>
          <a:xfrm>
            <a:off x="4165060" y="1337560"/>
            <a:ext cx="2355378" cy="1890118"/>
          </a:xfrm>
          <a:prstGeom prst="rect">
            <a:avLst/>
          </a:prstGeom>
          <a:ln w="12700">
            <a:miter/>
          </a:ln>
        </p:spPr>
      </p:pic>
      <p:pic>
        <p:nvPicPr>
          <p:cNvPr id="325" name="그림 27" descr="그림 27"/>
          <p:cNvPicPr>
            <a:picLocks noChangeAspect="1"/>
          </p:cNvPicPr>
          <p:nvPr/>
        </p:nvPicPr>
        <p:blipFill rotWithShape="1">
          <a:blip r:embed="rId6"/>
          <a:stretch>
            <a:fillRect/>
          </a:stretch>
        </p:blipFill>
        <p:spPr>
          <a:xfrm>
            <a:off x="6490894" y="1322038"/>
            <a:ext cx="2351778" cy="1894733"/>
          </a:xfrm>
          <a:prstGeom prst="rect">
            <a:avLst/>
          </a:prstGeom>
          <a:ln w="12700">
            <a:miter/>
          </a:ln>
        </p:spPr>
      </p:pic>
      <p:sp>
        <p:nvSpPr>
          <p:cNvPr id="332"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rPr>
              <a:t>MobileNetV2</a:t>
            </a:r>
            <a:r>
              <a:rPr kumimoji="0" lang="en-US" altLang="ko-KR" sz="1400" b="1" i="0" u="none" strike="noStrike" kern="0" cap="none" spc="-100" normalizeH="0" baseline="0">
                <a:solidFill>
                  <a:schemeClr val="dk1"/>
                </a:solidFill>
                <a:latin typeface="KoPub돋움체 Light"/>
                <a:ea typeface="KoPub돋움체 Light"/>
              </a:rPr>
              <a:t> </a:t>
            </a:r>
            <a:r>
              <a:rPr kumimoji="0" lang="ko-KR" altLang="en-US" sz="1400" b="1" i="0" u="none" strike="noStrike" kern="0" cap="none" spc="-104" normalizeH="0" baseline="0">
                <a:solidFill>
                  <a:schemeClr val="dk1"/>
                </a:solidFill>
                <a:latin typeface="KoPub돋움체 Light"/>
                <a:ea typeface="KoPub돋움체 Light"/>
              </a:rPr>
              <a:t>모델 </a:t>
            </a:r>
            <a:r>
              <a:rPr kumimoji="0" lang="en-US" altLang="ko-KR" sz="1400" b="1" i="0" u="none" strike="noStrike" kern="0" cap="none" spc="-104" normalizeH="0" baseline="0">
                <a:solidFill>
                  <a:schemeClr val="dk1"/>
                </a:solidFill>
                <a:latin typeface="KoPub돋움체 Light"/>
                <a:ea typeface="KoPub돋움체 Light"/>
              </a:rPr>
              <a:t>(2)</a:t>
            </a:r>
            <a:endParaRPr kumimoji="0" lang="en-US" altLang="ko-KR" sz="1400" b="1" i="0" u="none" strike="noStrike" kern="0" cap="none" spc="-104" normalizeH="0" baseline="0">
              <a:solidFill>
                <a:schemeClr val="dk1"/>
              </a:solidFill>
              <a:latin typeface="KoPub돋움체 Light"/>
              <a:ea typeface="KoPub돋움체 Light"/>
            </a:endParaRPr>
          </a:p>
        </p:txBody>
      </p:sp>
      <p:sp>
        <p:nvSpPr>
          <p:cNvPr id="333" name="TextBox 2"/>
          <p:cNvSpPr txBox="1"/>
          <p:nvPr/>
        </p:nvSpPr>
        <p:spPr>
          <a:xfrm>
            <a:off x="444729" y="3326319"/>
            <a:ext cx="3664892" cy="396051"/>
          </a:xfrm>
          <a:prstGeom prst="rect">
            <a:avLst/>
          </a:prstGeom>
          <a:ln w="12700">
            <a:miter/>
          </a:ln>
        </p:spPr>
        <p:txBody>
          <a:bodyPr wrap="square" lIns="45719" rIns="45719">
            <a:spAutoFit/>
          </a:bodyPr>
          <a:lstStyle/>
          <a:p>
            <a:pPr>
              <a:defRPr sz="1000">
                <a:latin typeface="KoPub돋움체 Light"/>
                <a:ea typeface="KoPub돋움체 Light"/>
                <a:cs typeface="+mn-cs"/>
              </a:defRPr>
            </a:pPr>
            <a:r>
              <a:rPr lang="ko-KR" altLang="en-US">
                <a:latin typeface="KoPub돋움체 Light"/>
                <a:ea typeface="KoPub돋움체 Light"/>
              </a:rPr>
              <a:t>- 16개 에포크에 걸친 모델의 학습 과정을 보여주며, EarlyStopping으로 예정된 에포크보다 일찍 학습 과정을 종료함</a:t>
            </a:r>
            <a:endParaRPr lang="ko-KR" altLang="en-US">
              <a:latin typeface="KoPub돋움체 Light"/>
              <a:ea typeface="KoPub돋움체 Light"/>
            </a:endParaRPr>
          </a:p>
        </p:txBody>
      </p:sp>
      <p:sp>
        <p:nvSpPr>
          <p:cNvPr id="33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75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5333050" y="1186578"/>
            <a:ext cx="3408907" cy="253916"/>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학습 진행 및 결과</a:t>
            </a:r>
            <a:endParaRPr lang="ko-KR" altLang="en-US" sz="1050">
              <a:latin typeface="KoPub돋움체 Light"/>
              <a:ea typeface="KoPub돋움체 Light"/>
              <a:cs typeface="+mn-cs"/>
            </a:endParaRPr>
          </a:p>
        </p:txBody>
      </p:sp>
      <p:sp>
        <p:nvSpPr>
          <p:cNvPr id="29" name="TextBox 28"/>
          <p:cNvSpPr txBox="1"/>
          <p:nvPr/>
        </p:nvSpPr>
        <p:spPr>
          <a:xfrm>
            <a:off x="369596" y="1214736"/>
            <a:ext cx="4375432" cy="415498"/>
          </a:xfrm>
          <a:prstGeom prst="rect">
            <a:avLst/>
          </a:prstGeom>
        </p:spPr>
        <p:txBody>
          <a:bodyPr wrap="square">
            <a:spAutoFit/>
          </a:bodyPr>
          <a:lstStyle/>
          <a:p>
            <a:pPr marL="57120" indent="-57120">
              <a:buFont typeface="Arial"/>
              <a:buChar char="•"/>
              <a:defRPr/>
            </a:pPr>
            <a:r>
              <a:rPr lang="en-US" altLang="ko-KR" sz="1050">
                <a:latin typeface="KoPub돋움체 Light"/>
                <a:ea typeface="KoPub돋움체 Light"/>
                <a:cs typeface="+mn-cs"/>
              </a:rPr>
              <a:t> Dataset: Food Images (</a:t>
            </a:r>
            <a:r>
              <a:rPr lang="en-US" altLang="ko-KR" sz="1050" b="1">
                <a:latin typeface="KoPub돋움체 Light"/>
                <a:ea typeface="KoPub돋움체 Light"/>
                <a:cs typeface="+mn-cs"/>
              </a:rPr>
              <a:t>Food-101</a:t>
            </a:r>
            <a:r>
              <a:rPr lang="en-US" altLang="ko-KR" sz="1050">
                <a:latin typeface="KoPub돋움체 Light"/>
                <a:ea typeface="KoPub돋움체 Light"/>
                <a:cs typeface="+mn-cs"/>
              </a:rPr>
              <a:t>)</a:t>
            </a:r>
            <a:r>
              <a:rPr lang="ko-KR" altLang="en-US" sz="1050">
                <a:latin typeface="KoPub돋움체 Light"/>
                <a:ea typeface="KoPub돋움체 Light"/>
                <a:cs typeface="+mn-cs"/>
              </a:rPr>
              <a:t>                                    </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a:t>
            </a:r>
            <a:r>
              <a:rPr lang="en-US" altLang="ko-KR" sz="1050">
                <a:latin typeface="KoPub돋움체 Light"/>
                <a:ea typeface="KoPub돋움체 Light"/>
                <a:cs typeface="+mn-cs"/>
              </a:rPr>
              <a:t>-</a:t>
            </a:r>
            <a:r>
              <a:rPr lang="ko-KR" altLang="en-US" sz="1050">
                <a:latin typeface="KoPub돋움체 Light"/>
                <a:ea typeface="KoPub돋움체 Light"/>
                <a:cs typeface="+mn-cs"/>
              </a:rPr>
              <a:t> </a:t>
            </a:r>
            <a:r>
              <a:rPr lang="en-US" altLang="ko-KR" sz="1050" b="1">
                <a:latin typeface="KoPub돋움체 Light"/>
                <a:ea typeface="KoPub돋움체 Light"/>
                <a:cs typeface="+mn-cs"/>
              </a:rPr>
              <a:t>MobileNetV2</a:t>
            </a:r>
            <a:r>
              <a:rPr lang="ko-KR" altLang="en-US" sz="1050">
                <a:latin typeface="KoPub돋움체 Light"/>
                <a:ea typeface="KoPub돋움체 Light"/>
                <a:cs typeface="+mn-cs"/>
              </a:rPr>
              <a:t>와 동일한 데이터셋으로 진행</a:t>
            </a:r>
            <a:endParaRPr lang="ko-KR" altLang="en-US" sz="1050">
              <a:latin typeface="KoPub돋움체 Light"/>
              <a:ea typeface="KoPub돋움체 Light"/>
              <a:cs typeface="+mn-cs"/>
            </a:endParaRPr>
          </a:p>
        </p:txBody>
      </p:sp>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24</a:t>
            </a:fld>
            <a:endParaRPr lang="en-US">
              <a:latin typeface="KoPub돋움체 Light"/>
              <a:ea typeface="KoPub돋움체 Light"/>
              <a:cs typeface="+mn-cs"/>
            </a:endParaRPr>
          </a:p>
        </p:txBody>
      </p:sp>
      <p:sp>
        <p:nvSpPr>
          <p:cNvPr id="24" name="Google Shape;68;p15"/>
          <p:cNvSpPr txBox="1">
            <a:spLocks noGrp="1"/>
          </p:cNvSpPr>
          <p:nvPr/>
        </p:nvSpPr>
        <p:spPr>
          <a:xfrm>
            <a:off x="173182" y="878361"/>
            <a:ext cx="7731751" cy="130332"/>
          </a:xfrm>
          <a:prstGeom prst="rect">
            <a:avLst/>
          </a:prstGeom>
          <a:noFill/>
          <a:ln>
            <a:noFill/>
          </a:ln>
        </p:spPr>
        <p:txBody>
          <a:bodyPr wrap="square" lIns="91424" tIns="91424" rIns="91424" bIns="91424" anchor="t" anchorCtr="0">
            <a:noAutofit/>
          </a:bodyPr>
          <a:lstStyle/>
          <a:p>
            <a:pPr>
              <a:defRPr/>
            </a:pPr>
            <a:r>
              <a:rPr lang="en-US" altLang="ko-KR" sz="1200" b="1">
                <a:latin typeface="KoPub돋움체 Light"/>
                <a:ea typeface="KoPub돋움체 Light"/>
                <a:cs typeface="+mn-cs"/>
              </a:rPr>
              <a:t>■ EfficientNetB0: 경량 컨볼루션 신경망(CNN) 모델</a:t>
            </a:r>
            <a:r>
              <a:rPr lang="ko-KR" altLang="en-US" sz="1200" b="1">
                <a:latin typeface="KoPub돋움체 Light"/>
                <a:ea typeface="KoPub돋움체 Light"/>
                <a:cs typeface="+mn-cs"/>
              </a:rPr>
              <a:t>로 </a:t>
            </a:r>
            <a:r>
              <a:rPr lang="en-US" altLang="ko-KR" sz="1200" b="1">
                <a:latin typeface="KoPub돋움체 Light"/>
                <a:ea typeface="KoPub돋움체 Light"/>
                <a:cs typeface="+mn-cs"/>
              </a:rPr>
              <a:t>B0~B7</a:t>
            </a:r>
            <a:r>
              <a:rPr lang="ko-KR" altLang="en-US" sz="1200" b="1">
                <a:latin typeface="KoPub돋움체 Light"/>
                <a:ea typeface="KoPub돋움체 Light"/>
                <a:cs typeface="+mn-cs"/>
              </a:rPr>
              <a:t>중 가장 작고 기본적인 모델</a:t>
            </a:r>
            <a:r>
              <a:rPr lang="en-US" altLang="ko-KR" sz="1200" b="1">
                <a:latin typeface="KoPub돋움체 Light"/>
                <a:ea typeface="KoPub돋움체 Light"/>
                <a:cs typeface="+mn-cs"/>
              </a:rPr>
              <a:t> </a:t>
            </a:r>
            <a:endParaRPr lang="en-US" altLang="ko-KR" sz="1200" b="1">
              <a:latin typeface="KoPub돋움체 Light"/>
              <a:ea typeface="KoPub돋움체 Light"/>
              <a:cs typeface="+mn-cs"/>
            </a:endParaRPr>
          </a:p>
        </p:txBody>
      </p:sp>
      <p:pic>
        <p:nvPicPr>
          <p:cNvPr id="25" name="그림 24"/>
          <p:cNvPicPr>
            <a:picLocks noChangeAspect="1"/>
          </p:cNvPicPr>
          <p:nvPr/>
        </p:nvPicPr>
        <p:blipFill rotWithShape="1">
          <a:blip r:embed="rId3"/>
          <a:stretch>
            <a:fillRect/>
          </a:stretch>
        </p:blipFill>
        <p:spPr>
          <a:xfrm>
            <a:off x="302647" y="1719674"/>
            <a:ext cx="1793504" cy="709057"/>
          </a:xfrm>
          <a:prstGeom prst="rect">
            <a:avLst/>
          </a:prstGeom>
        </p:spPr>
      </p:pic>
      <p:pic>
        <p:nvPicPr>
          <p:cNvPr id="26" name="그림 25"/>
          <p:cNvPicPr>
            <a:picLocks noChangeAspect="1"/>
          </p:cNvPicPr>
          <p:nvPr/>
        </p:nvPicPr>
        <p:blipFill rotWithShape="1">
          <a:blip r:embed="rId4"/>
          <a:stretch>
            <a:fillRect/>
          </a:stretch>
        </p:blipFill>
        <p:spPr>
          <a:xfrm>
            <a:off x="2310803" y="1719675"/>
            <a:ext cx="2656775" cy="474424"/>
          </a:xfrm>
          <a:prstGeom prst="rect">
            <a:avLst/>
          </a:prstGeom>
        </p:spPr>
      </p:pic>
      <p:pic>
        <p:nvPicPr>
          <p:cNvPr id="27" name="그림 26"/>
          <p:cNvPicPr>
            <a:picLocks noChangeAspect="1"/>
          </p:cNvPicPr>
          <p:nvPr/>
        </p:nvPicPr>
        <p:blipFill rotWithShape="1">
          <a:blip r:embed="rId5"/>
          <a:stretch>
            <a:fillRect/>
          </a:stretch>
        </p:blipFill>
        <p:spPr>
          <a:xfrm>
            <a:off x="306655" y="3135013"/>
            <a:ext cx="2474466" cy="543174"/>
          </a:xfrm>
          <a:prstGeom prst="rect">
            <a:avLst/>
          </a:prstGeom>
        </p:spPr>
      </p:pic>
      <p:pic>
        <p:nvPicPr>
          <p:cNvPr id="28" name="그림 27"/>
          <p:cNvPicPr>
            <a:picLocks noChangeAspect="1"/>
          </p:cNvPicPr>
          <p:nvPr/>
        </p:nvPicPr>
        <p:blipFill rotWithShape="1">
          <a:blip r:embed="rId6"/>
          <a:stretch>
            <a:fillRect/>
          </a:stretch>
        </p:blipFill>
        <p:spPr>
          <a:xfrm>
            <a:off x="3060950" y="3135564"/>
            <a:ext cx="1855087" cy="837579"/>
          </a:xfrm>
          <a:prstGeom prst="rect">
            <a:avLst/>
          </a:prstGeom>
        </p:spPr>
      </p:pic>
      <p:pic>
        <p:nvPicPr>
          <p:cNvPr id="31" name="그림 30"/>
          <p:cNvPicPr>
            <a:picLocks noChangeAspect="1"/>
          </p:cNvPicPr>
          <p:nvPr/>
        </p:nvPicPr>
        <p:blipFill rotWithShape="1">
          <a:blip r:embed="rId7"/>
          <a:stretch>
            <a:fillRect/>
          </a:stretch>
        </p:blipFill>
        <p:spPr>
          <a:xfrm>
            <a:off x="5269490" y="1422485"/>
            <a:ext cx="3532800" cy="2157065"/>
          </a:xfrm>
          <a:prstGeom prst="rect">
            <a:avLst/>
          </a:prstGeom>
        </p:spPr>
      </p:pic>
      <p:pic>
        <p:nvPicPr>
          <p:cNvPr id="32" name="그림 31"/>
          <p:cNvPicPr>
            <a:picLocks noChangeAspect="1"/>
          </p:cNvPicPr>
          <p:nvPr/>
        </p:nvPicPr>
        <p:blipFill rotWithShape="1">
          <a:blip r:embed="rId8"/>
          <a:stretch>
            <a:fillRect/>
          </a:stretch>
        </p:blipFill>
        <p:spPr>
          <a:xfrm>
            <a:off x="5269490" y="3814428"/>
            <a:ext cx="2672033" cy="384213"/>
          </a:xfrm>
          <a:prstGeom prst="rect">
            <a:avLst/>
          </a:prstGeom>
        </p:spPr>
      </p:pic>
      <p:sp>
        <p:nvSpPr>
          <p:cNvPr id="36" name="TextBox 29"/>
          <p:cNvSpPr txBox="1"/>
          <p:nvPr/>
        </p:nvSpPr>
        <p:spPr>
          <a:xfrm>
            <a:off x="5263508" y="4270458"/>
            <a:ext cx="3029646" cy="566337"/>
          </a:xfrm>
          <a:prstGeom prst="rect">
            <a:avLst/>
          </a:prstGeom>
        </p:spPr>
        <p:txBody>
          <a:bodyPr wrap="square">
            <a:spAutoFit/>
          </a:bodyPr>
          <a:lstStyle/>
          <a:p>
            <a:pPr marL="0" indent="0">
              <a:buFont typeface="Arial"/>
              <a:buNone/>
              <a:defRPr/>
            </a:pPr>
            <a:r>
              <a:rPr lang="ko-KR" altLang="en-US" sz="1050">
                <a:latin typeface="KoPub돋움체 Light"/>
                <a:ea typeface="KoPub돋움체 Light"/>
                <a:cs typeface="+mn-cs"/>
              </a:rPr>
              <a:t> - 11번째 에포크 이후부터 과적합이 시작됨에 따라 Early Stopping으로 학습이 중단됨</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검증 정확도는 0.6914</a:t>
            </a:r>
            <a:endParaRPr lang="ko-KR" altLang="en-US" sz="1050">
              <a:latin typeface="KoPub돋움체 Light"/>
              <a:ea typeface="KoPub돋움체 Light"/>
              <a:cs typeface="+mn-cs"/>
            </a:endParaRPr>
          </a:p>
        </p:txBody>
      </p:sp>
      <p:sp>
        <p:nvSpPr>
          <p:cNvPr id="19"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EfficientNetB0</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5" name="TextBox 4"/>
          <p:cNvSpPr txBox="1"/>
          <p:nvPr/>
        </p:nvSpPr>
        <p:spPr>
          <a:xfrm>
            <a:off x="369596" y="2428731"/>
            <a:ext cx="3512794" cy="541164"/>
          </a:xfrm>
          <a:prstGeom prst="rect">
            <a:avLst/>
          </a:prstGeom>
          <a:noFill/>
        </p:spPr>
        <p:txBody>
          <a:bodyPr wrap="none">
            <a:spAutoFit/>
          </a:bodyPr>
          <a:lstStyle/>
          <a:p>
            <a:pPr lvl="0">
              <a:defRPr/>
            </a:pPr>
            <a:r>
              <a:rPr lang="ko-KR" altLang="en-US" sz="1000">
                <a:latin typeface="KoPub돋움체 Light"/>
                <a:ea typeface="KoPub돋움체 Light"/>
                <a:cs typeface="+mn-cs"/>
              </a:rPr>
              <a:t> 모델 구성</a:t>
            </a:r>
            <a:r>
              <a:rPr lang="en-US" altLang="ko-KR" sz="1000">
                <a:latin typeface="KoPub돋움체 Light"/>
                <a:ea typeface="KoPub돋움체 Light"/>
                <a:cs typeface="+mn-cs"/>
              </a:rPr>
              <a:t>: </a:t>
            </a:r>
            <a:r>
              <a:rPr lang="ko-KR" altLang="en-US" sz="1000">
                <a:latin typeface="KoPub돋움체 Light"/>
                <a:ea typeface="KoPub돋움체 Light"/>
                <a:cs typeface="+mn-cs"/>
              </a:rPr>
              <a:t>전이 학습 적용</a:t>
            </a:r>
            <a:r>
              <a:rPr lang="en-US" altLang="ko-KR" sz="1000">
                <a:latin typeface="KoPub돋움체 Light"/>
                <a:ea typeface="KoPub돋움체 Light"/>
                <a:cs typeface="+mn-cs"/>
              </a:rPr>
              <a:t>+</a:t>
            </a:r>
            <a:r>
              <a:rPr lang="ko-KR" altLang="en-US" sz="1000">
                <a:latin typeface="KoPub돋움체 Light"/>
                <a:ea typeface="KoPub돋움체 Light"/>
                <a:cs typeface="+mn-cs"/>
              </a:rPr>
              <a:t>드롭아웃</a:t>
            </a:r>
            <a:r>
              <a:rPr lang="en-US" altLang="ko-KR" sz="1000">
                <a:latin typeface="KoPub돋움체 Light"/>
                <a:ea typeface="KoPub돋움체 Light"/>
                <a:cs typeface="+mn-cs"/>
              </a:rPr>
              <a:t>(Dropout) </a:t>
            </a:r>
            <a:r>
              <a:rPr lang="ko-KR" altLang="en-US" sz="1000">
                <a:latin typeface="KoPub돋움체 Light"/>
                <a:ea typeface="KoPub돋움체 Light"/>
                <a:cs typeface="+mn-cs"/>
              </a:rPr>
              <a:t>레이어 추가 </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전과 같이 전이 학습을 적용해서 학습 시간 단축 및 효율성 증가</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과적합 완화를 위해서 드롭아웃 비율을 </a:t>
            </a:r>
            <a:r>
              <a:rPr lang="en-US" altLang="ko-KR" sz="1000">
                <a:latin typeface="KoPub돋움체 Light"/>
                <a:ea typeface="KoPub돋움체 Light"/>
                <a:cs typeface="+mn-cs"/>
              </a:rPr>
              <a:t>0.4</a:t>
            </a:r>
            <a:r>
              <a:rPr lang="ko-KR" altLang="en-US" sz="1000">
                <a:latin typeface="KoPub돋움체 Light"/>
                <a:ea typeface="KoPub돋움체 Light"/>
                <a:cs typeface="+mn-cs"/>
              </a:rPr>
              <a:t>로 변경</a:t>
            </a:r>
            <a:endParaRPr lang="ko-KR" altLang="en-US" sz="1000">
              <a:latin typeface="KoPub돋움체 Light"/>
              <a:ea typeface="KoPub돋움체 Light"/>
              <a:cs typeface="+mn-cs"/>
            </a:endParaRPr>
          </a:p>
        </p:txBody>
      </p:sp>
      <p:sp>
        <p:nvSpPr>
          <p:cNvPr id="6" name="TextBox 5"/>
          <p:cNvSpPr txBox="1"/>
          <p:nvPr/>
        </p:nvSpPr>
        <p:spPr>
          <a:xfrm>
            <a:off x="369596" y="3713685"/>
            <a:ext cx="3484219" cy="846885"/>
          </a:xfrm>
          <a:prstGeom prst="rect">
            <a:avLst/>
          </a:prstGeom>
          <a:noFill/>
        </p:spPr>
        <p:txBody>
          <a:bodyPr wrap="none">
            <a:spAutoFit/>
          </a:bodyPr>
          <a:lstStyle/>
          <a:p>
            <a:pPr lvl="0">
              <a:defRPr/>
            </a:pPr>
            <a:r>
              <a:rPr lang="ko-KR" altLang="en-US" sz="1000">
                <a:latin typeface="KoPub돋움체 Light"/>
                <a:ea typeface="KoPub돋움체 Light"/>
                <a:cs typeface="+mn-cs"/>
              </a:rPr>
              <a:t> 학습 환경 설정</a:t>
            </a:r>
            <a:r>
              <a:rPr lang="en-US" altLang="ko-KR" sz="1000">
                <a:latin typeface="KoPub돋움체 Light"/>
                <a:ea typeface="KoPub돋움체 Light"/>
                <a:cs typeface="+mn-cs"/>
              </a:rPr>
              <a:t>:</a:t>
            </a:r>
            <a:endParaRPr lang="en-US" altLang="ko-KR" sz="1000">
              <a:latin typeface="KoPub돋움체 Light"/>
              <a:ea typeface="KoPub돋움체 Light"/>
              <a:cs typeface="+mn-cs"/>
            </a:endParaRPr>
          </a:p>
          <a:p>
            <a:pPr lvl="0">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옵티마이저</a:t>
            </a:r>
            <a:r>
              <a:rPr lang="en-US" altLang="ko-KR" sz="1000">
                <a:latin typeface="KoPub돋움체 Light"/>
                <a:ea typeface="KoPub돋움체 Light"/>
                <a:cs typeface="+mn-cs"/>
              </a:rPr>
              <a:t>: Adam </a:t>
            </a:r>
            <a:r>
              <a:rPr lang="ko-KR" altLang="en-US" sz="1000">
                <a:latin typeface="KoPub돋움체 Light"/>
                <a:ea typeface="KoPub돋움체 Light"/>
                <a:cs typeface="+mn-cs"/>
              </a:rPr>
              <a:t>옵티마이저 사용</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학습률</a:t>
            </a:r>
            <a:r>
              <a:rPr lang="en-US" altLang="ko-KR" sz="1000">
                <a:latin typeface="KoPub돋움체 Light"/>
                <a:ea typeface="KoPub돋움체 Light"/>
                <a:cs typeface="+mn-cs"/>
              </a:rPr>
              <a:t>: </a:t>
            </a:r>
            <a:r>
              <a:rPr lang="ko-KR" altLang="en-US" sz="1000">
                <a:latin typeface="KoPub돋움체 Light"/>
                <a:ea typeface="KoPub돋움체 Light"/>
                <a:cs typeface="+mn-cs"/>
              </a:rPr>
              <a:t>기본 학습률</a:t>
            </a:r>
            <a:r>
              <a:rPr lang="en-US" altLang="ko-KR" sz="1000">
                <a:latin typeface="KoPub돋움체 Light"/>
                <a:ea typeface="KoPub돋움체 Light"/>
                <a:cs typeface="+mn-cs"/>
              </a:rPr>
              <a:t>(0.001)                     </a:t>
            </a:r>
            <a:endParaRPr lang="en-US" altLang="ko-KR" sz="1000">
              <a:latin typeface="KoPub돋움체 Light"/>
              <a:ea typeface="KoPub돋움체 Light"/>
              <a:cs typeface="+mn-cs"/>
            </a:endParaRPr>
          </a:p>
          <a:p>
            <a:pPr lvl="0">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에포크 </a:t>
            </a:r>
            <a:r>
              <a:rPr lang="en-US" altLang="ko-KR" sz="1000">
                <a:latin typeface="KoPub돋움체 Light"/>
                <a:ea typeface="KoPub돋움체 Light"/>
                <a:cs typeface="+mn-cs"/>
              </a:rPr>
              <a:t>20</a:t>
            </a:r>
            <a:r>
              <a:rPr lang="ko-KR" altLang="en-US" sz="1000">
                <a:latin typeface="KoPub돋움체 Light"/>
                <a:ea typeface="KoPub돋움체 Light"/>
                <a:cs typeface="+mn-cs"/>
              </a:rPr>
              <a:t>회로 설정                                                          </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EarlyStopping</a:t>
            </a:r>
            <a:r>
              <a:rPr lang="ko-KR" altLang="en-US" sz="1000">
                <a:latin typeface="KoPub돋움체 Light"/>
                <a:ea typeface="KoPub돋움체 Light"/>
                <a:cs typeface="+mn-cs"/>
              </a:rPr>
              <a:t>을 적용하여 과적합 방지</a:t>
            </a:r>
            <a:endParaRPr lang="ko-KR" altLang="en-US" sz="1000">
              <a:latin typeface="KoPub돋움체 Light"/>
              <a:ea typeface="KoPub돋움체 Light"/>
              <a:cs typeface="+mn-cs"/>
            </a:endParaRPr>
          </a:p>
        </p:txBody>
      </p:sp>
      <p:sp>
        <p:nvSpPr>
          <p:cNvPr id="3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25</a:t>
            </a:fld>
            <a:endParaRPr lang="en-US">
              <a:latin typeface="KoPub돋움체 Light"/>
              <a:ea typeface="KoPub돋움체 Light"/>
              <a:cs typeface="+mn-cs"/>
            </a:endParaRPr>
          </a:p>
        </p:txBody>
      </p:sp>
      <p:sp>
        <p:nvSpPr>
          <p:cNvPr id="34" name="TextBox 33"/>
          <p:cNvSpPr txBox="1"/>
          <p:nvPr/>
        </p:nvSpPr>
        <p:spPr>
          <a:xfrm>
            <a:off x="345858" y="878361"/>
            <a:ext cx="4243763" cy="253916"/>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미세 조정</a:t>
            </a:r>
            <a:endParaRPr lang="ko-KR" altLang="en-US" sz="1050">
              <a:latin typeface="KoPub돋움체 Light"/>
              <a:ea typeface="KoPub돋움체 Light"/>
              <a:cs typeface="+mn-cs"/>
            </a:endParaRPr>
          </a:p>
        </p:txBody>
      </p:sp>
      <p:pic>
        <p:nvPicPr>
          <p:cNvPr id="35" name="그림 34"/>
          <p:cNvPicPr>
            <a:picLocks noChangeAspect="1"/>
          </p:cNvPicPr>
          <p:nvPr/>
        </p:nvPicPr>
        <p:blipFill rotWithShape="1">
          <a:blip r:embed="rId3"/>
          <a:stretch>
            <a:fillRect/>
          </a:stretch>
        </p:blipFill>
        <p:spPr>
          <a:xfrm>
            <a:off x="308866" y="1181098"/>
            <a:ext cx="1612987" cy="1498204"/>
          </a:xfrm>
          <a:prstGeom prst="rect">
            <a:avLst/>
          </a:prstGeom>
        </p:spPr>
      </p:pic>
      <p:pic>
        <p:nvPicPr>
          <p:cNvPr id="36" name="그림 35"/>
          <p:cNvPicPr>
            <a:picLocks noChangeAspect="1"/>
          </p:cNvPicPr>
          <p:nvPr/>
        </p:nvPicPr>
        <p:blipFill rotWithShape="1">
          <a:blip r:embed="rId4"/>
          <a:stretch>
            <a:fillRect/>
          </a:stretch>
        </p:blipFill>
        <p:spPr>
          <a:xfrm>
            <a:off x="2149257" y="1693270"/>
            <a:ext cx="2508971" cy="1039112"/>
          </a:xfrm>
          <a:prstGeom prst="rect">
            <a:avLst/>
          </a:prstGeom>
        </p:spPr>
      </p:pic>
      <p:sp>
        <p:nvSpPr>
          <p:cNvPr id="38" name="TextBox 37"/>
          <p:cNvSpPr txBox="1"/>
          <p:nvPr/>
        </p:nvSpPr>
        <p:spPr>
          <a:xfrm>
            <a:off x="5092881" y="977657"/>
            <a:ext cx="3712241" cy="253916"/>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학습 진행 및 결과</a:t>
            </a:r>
            <a:endParaRPr lang="ko-KR" altLang="en-US" sz="1050">
              <a:latin typeface="KoPub돋움체 Light"/>
              <a:ea typeface="KoPub돋움체 Light"/>
              <a:cs typeface="+mn-cs"/>
            </a:endParaRPr>
          </a:p>
        </p:txBody>
      </p:sp>
      <p:pic>
        <p:nvPicPr>
          <p:cNvPr id="39" name="그림 38"/>
          <p:cNvPicPr>
            <a:picLocks noChangeAspect="1"/>
          </p:cNvPicPr>
          <p:nvPr/>
        </p:nvPicPr>
        <p:blipFill rotWithShape="1">
          <a:blip r:embed="rId5"/>
          <a:stretch>
            <a:fillRect/>
          </a:stretch>
        </p:blipFill>
        <p:spPr>
          <a:xfrm>
            <a:off x="5005768" y="1296969"/>
            <a:ext cx="3798880" cy="1886386"/>
          </a:xfrm>
          <a:prstGeom prst="rect">
            <a:avLst/>
          </a:prstGeom>
        </p:spPr>
      </p:pic>
      <p:pic>
        <p:nvPicPr>
          <p:cNvPr id="40" name="그림 39"/>
          <p:cNvPicPr>
            <a:picLocks noChangeAspect="1"/>
          </p:cNvPicPr>
          <p:nvPr/>
        </p:nvPicPr>
        <p:blipFill rotWithShape="1">
          <a:blip r:embed="rId6"/>
          <a:stretch>
            <a:fillRect/>
          </a:stretch>
        </p:blipFill>
        <p:spPr>
          <a:xfrm>
            <a:off x="5006264" y="3434770"/>
            <a:ext cx="3532094" cy="355579"/>
          </a:xfrm>
          <a:prstGeom prst="rect">
            <a:avLst/>
          </a:prstGeom>
        </p:spPr>
      </p:pic>
      <p:sp>
        <p:nvSpPr>
          <p:cNvPr id="44" name="TextBox 37"/>
          <p:cNvSpPr txBox="1"/>
          <p:nvPr/>
        </p:nvSpPr>
        <p:spPr>
          <a:xfrm>
            <a:off x="5009653" y="3890642"/>
            <a:ext cx="3462805" cy="889003"/>
          </a:xfrm>
          <a:prstGeom prst="rect">
            <a:avLst/>
          </a:prstGeom>
        </p:spPr>
        <p:txBody>
          <a:bodyPr wrap="square">
            <a:spAutoFit/>
          </a:bodyPr>
          <a:lstStyle/>
          <a:p>
            <a:pPr marL="0" indent="0">
              <a:buFont typeface="Arial"/>
              <a:buNone/>
              <a:defRPr/>
            </a:pPr>
            <a:r>
              <a:rPr lang="ko-KR" altLang="en-US" sz="1050">
                <a:latin typeface="KoPub돋움체 Light"/>
                <a:ea typeface="KoPub돋움체 Light"/>
                <a:cs typeface="+mn-cs"/>
              </a:rPr>
              <a:t> - 학습/검증 데이터에 대한 정확도가 꾸준히 증가함(손실값 또한 꾸준히 감소)</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검증 데이터에 대한 정확도: 0.7653</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검증 데이터에 대한 손실: 0.9239</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초기 학습 결과보다 향상된 결과를 얻어냄</a:t>
            </a:r>
            <a:endParaRPr lang="ko-KR" altLang="en-US" sz="1050">
              <a:latin typeface="KoPub돋움체 Light"/>
              <a:ea typeface="KoPub돋움체 Light"/>
              <a:cs typeface="+mn-cs"/>
            </a:endParaRPr>
          </a:p>
        </p:txBody>
      </p:sp>
      <p:sp>
        <p:nvSpPr>
          <p:cNvPr id="26" name="TextBox 25"/>
          <p:cNvSpPr txBox="1"/>
          <p:nvPr/>
        </p:nvSpPr>
        <p:spPr>
          <a:xfrm>
            <a:off x="308866" y="2783361"/>
            <a:ext cx="4243763" cy="1223412"/>
          </a:xfrm>
          <a:prstGeom prst="rect">
            <a:avLst/>
          </a:prstGeom>
        </p:spPr>
        <p:txBody>
          <a:bodyPr wrap="square">
            <a:spAutoFit/>
          </a:bodyPr>
          <a:lstStyle/>
          <a:p>
            <a:pPr>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모델의 마지막 </a:t>
            </a:r>
            <a:r>
              <a:rPr lang="en-US" altLang="ko-KR" sz="1050">
                <a:latin typeface="KoPub돋움체 Light"/>
                <a:ea typeface="KoPub돋움체 Light"/>
                <a:cs typeface="+mn-cs"/>
              </a:rPr>
              <a:t>20</a:t>
            </a:r>
            <a:r>
              <a:rPr lang="ko-KR" altLang="en-US" sz="1050">
                <a:latin typeface="KoPub돋움체 Light"/>
                <a:ea typeface="KoPub돋움체 Light"/>
                <a:cs typeface="+mn-cs"/>
              </a:rPr>
              <a:t>개 레이어만 가중치 동결 해제</a:t>
            </a:r>
            <a:r>
              <a:rPr lang="en-US" altLang="ko-KR" sz="1050">
                <a:latin typeface="KoPub돋움체 Light"/>
                <a:ea typeface="KoPub돋움체 Light"/>
                <a:cs typeface="+mn-cs"/>
              </a:rPr>
              <a:t>(</a:t>
            </a:r>
            <a:r>
              <a:rPr lang="ko-KR" altLang="en-US" sz="1050">
                <a:latin typeface="KoPub돋움체 Light"/>
                <a:ea typeface="KoPub돋움체 Light"/>
                <a:cs typeface="+mn-cs"/>
              </a:rPr>
              <a:t>나머지 레이어는 </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반복문으로 가중치 동결 및 학습 제외</a:t>
            </a:r>
            <a:r>
              <a:rPr lang="en-US" altLang="ko-KR" sz="1050">
                <a:latin typeface="KoPub돋움체 Light"/>
                <a:ea typeface="KoPub돋움체 Light"/>
                <a:cs typeface="+mn-cs"/>
              </a:rPr>
              <a:t>)</a:t>
            </a:r>
            <a:endParaRPr lang="en-US" altLang="ko-KR" sz="1050">
              <a:latin typeface="KoPub돋움체 Light"/>
              <a:ea typeface="KoPub돋움체 Light"/>
              <a:cs typeface="+mn-cs"/>
            </a:endParaRPr>
          </a:p>
          <a:p>
            <a:pPr>
              <a:defRPr/>
            </a:pPr>
            <a:r>
              <a:rPr lang="en-US" altLang="ko-KR" sz="1050">
                <a:latin typeface="KoPub돋움체 Light"/>
                <a:ea typeface="KoPub돋움체 Light"/>
                <a:cs typeface="+mn-cs"/>
              </a:rPr>
              <a:t>   → </a:t>
            </a:r>
            <a:r>
              <a:rPr lang="ko-KR" altLang="en-US" sz="1050">
                <a:latin typeface="KoPub돋움체 Light"/>
                <a:ea typeface="KoPub돋움체 Light"/>
                <a:cs typeface="+mn-cs"/>
              </a:rPr>
              <a:t>초기 레이어는 고정함으로서 모델의 안정성 유지</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마지막 레이어는 새로운 데이터에 맞춰서 미세하게 조정</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콜백 함수에 </a:t>
            </a:r>
            <a:r>
              <a:rPr lang="en-US" altLang="ko-KR" sz="1050">
                <a:latin typeface="KoPub돋움체 Light"/>
                <a:ea typeface="KoPub돋움체 Light"/>
                <a:cs typeface="+mn-cs"/>
              </a:rPr>
              <a:t>EarlyStopping, ReduceLROnPlateau</a:t>
            </a:r>
            <a:r>
              <a:rPr lang="ko-KR" altLang="en-US" sz="1050">
                <a:latin typeface="KoPub돋움체 Light"/>
                <a:ea typeface="KoPub돋움체 Light"/>
                <a:cs typeface="+mn-cs"/>
              </a:rPr>
              <a:t>를 추가</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 검증 손실이 특정 기간</a:t>
            </a:r>
            <a:r>
              <a:rPr lang="en-US" altLang="ko-KR" sz="1050">
                <a:latin typeface="KoPub돋움체 Light"/>
                <a:ea typeface="KoPub돋움체 Light"/>
                <a:cs typeface="+mn-cs"/>
              </a:rPr>
              <a:t>(patience=3) </a:t>
            </a:r>
            <a:r>
              <a:rPr lang="ko-KR" altLang="en-US" sz="1050">
                <a:latin typeface="KoPub돋움체 Light"/>
                <a:ea typeface="KoPub돋움체 Light"/>
                <a:cs typeface="+mn-cs"/>
              </a:rPr>
              <a:t>동안 개선되지 않으면 </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학습률을 동적으로 감소</a:t>
            </a:r>
            <a:endParaRPr lang="ko-KR" altLang="en-US" sz="1050">
              <a:latin typeface="KoPub돋움체 Light"/>
              <a:ea typeface="KoPub돋움체 Light"/>
              <a:cs typeface="+mn-cs"/>
            </a:endParaRPr>
          </a:p>
        </p:txBody>
      </p:sp>
      <p:sp>
        <p:nvSpPr>
          <p:cNvPr id="46"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EfficientNetB0</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4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26</a:t>
            </a:fld>
            <a:endParaRPr lang="en-US">
              <a:latin typeface="KoPub돋움체 Light"/>
              <a:ea typeface="KoPub돋움체 Light"/>
              <a:cs typeface="+mn-cs"/>
            </a:endParaRPr>
          </a:p>
        </p:txBody>
      </p:sp>
      <p:sp>
        <p:nvSpPr>
          <p:cNvPr id="41" name="TextBox 40"/>
          <p:cNvSpPr txBox="1"/>
          <p:nvPr/>
        </p:nvSpPr>
        <p:spPr>
          <a:xfrm>
            <a:off x="274007" y="992112"/>
            <a:ext cx="4533902" cy="234708"/>
          </a:xfrm>
          <a:prstGeom prst="rect">
            <a:avLst/>
          </a:prstGeom>
        </p:spPr>
        <p:txBody>
          <a:bodyPr wrap="square">
            <a:spAutoFit/>
          </a:bodyPr>
          <a:lstStyle/>
          <a:p>
            <a:pPr marL="57120" lvl="8" indent="-57120">
              <a:buFont typeface="Arial"/>
              <a:buChar char="•"/>
              <a:defRPr/>
            </a:pPr>
            <a:r>
              <a:rPr lang="ko-KR" altLang="en-US" sz="1000">
                <a:latin typeface="KoPub돋움체 Light"/>
                <a:ea typeface="KoPub돋움체 Light"/>
                <a:cs typeface="+mn-cs"/>
              </a:rPr>
              <a:t> 학습 결과에 대한 그래프 </a:t>
            </a:r>
            <a:endParaRPr lang="ko-KR" altLang="en-US" sz="1000">
              <a:latin typeface="KoPub돋움체 Light"/>
              <a:ea typeface="KoPub돋움체 Light"/>
              <a:cs typeface="+mn-cs"/>
            </a:endParaRPr>
          </a:p>
        </p:txBody>
      </p:sp>
      <p:pic>
        <p:nvPicPr>
          <p:cNvPr id="43" name="그림 42"/>
          <p:cNvPicPr>
            <a:picLocks noChangeAspect="1"/>
          </p:cNvPicPr>
          <p:nvPr/>
        </p:nvPicPr>
        <p:blipFill rotWithShape="1">
          <a:blip r:embed="rId3"/>
          <a:stretch>
            <a:fillRect/>
          </a:stretch>
        </p:blipFill>
        <p:spPr>
          <a:xfrm>
            <a:off x="4572000" y="1890108"/>
            <a:ext cx="4122150" cy="2226455"/>
          </a:xfrm>
          <a:prstGeom prst="rect">
            <a:avLst/>
          </a:prstGeom>
        </p:spPr>
      </p:pic>
      <p:sp>
        <p:nvSpPr>
          <p:cNvPr id="3" name="TextBox 2"/>
          <p:cNvSpPr txBox="1"/>
          <p:nvPr/>
        </p:nvSpPr>
        <p:spPr>
          <a:xfrm>
            <a:off x="4807909" y="1540934"/>
            <a:ext cx="1112831" cy="238336"/>
          </a:xfrm>
          <a:prstGeom prst="rect">
            <a:avLst/>
          </a:prstGeom>
          <a:noFill/>
        </p:spPr>
        <p:txBody>
          <a:bodyPr wrap="none">
            <a:spAutoFit/>
          </a:bodyPr>
          <a:lstStyle/>
          <a:p>
            <a:pPr lvl="0">
              <a:defRPr/>
            </a:pPr>
            <a:r>
              <a:rPr lang="ko-KR" altLang="en-US" sz="1000">
                <a:latin typeface="KoPub돋움체 Light"/>
                <a:ea typeface="KoPub돋움체 Light"/>
                <a:cs typeface="+mn-cs"/>
              </a:rPr>
              <a:t> ▶ 미세 조정 결과</a:t>
            </a:r>
            <a:endParaRPr lang="ko-KR" altLang="en-US" sz="1000"/>
          </a:p>
        </p:txBody>
      </p:sp>
      <p:sp>
        <p:nvSpPr>
          <p:cNvPr id="5" name="TextBox 4"/>
          <p:cNvSpPr txBox="1"/>
          <p:nvPr/>
        </p:nvSpPr>
        <p:spPr>
          <a:xfrm>
            <a:off x="308182" y="1540935"/>
            <a:ext cx="1031033" cy="238335"/>
          </a:xfrm>
          <a:prstGeom prst="rect">
            <a:avLst/>
          </a:prstGeom>
          <a:noFill/>
        </p:spPr>
        <p:txBody>
          <a:bodyPr wrap="none">
            <a:spAutoFit/>
          </a:bodyPr>
          <a:lstStyle/>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1</a:t>
            </a:r>
            <a:r>
              <a:rPr lang="ko-KR" altLang="en-US" sz="1000">
                <a:latin typeface="KoPub돋움체 Light"/>
                <a:ea typeface="KoPub돋움체 Light"/>
                <a:cs typeface="+mn-cs"/>
              </a:rPr>
              <a:t>차 학습 결과</a:t>
            </a:r>
            <a:endParaRPr lang="ko-KR" altLang="en-US" sz="1000">
              <a:latin typeface="KoPub돋움체 Light"/>
              <a:ea typeface="KoPub돋움체 Light"/>
              <a:cs typeface="+mn-cs"/>
            </a:endParaRPr>
          </a:p>
        </p:txBody>
      </p:sp>
      <p:sp>
        <p:nvSpPr>
          <p:cNvPr id="47"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EfficientNetB0</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pic>
        <p:nvPicPr>
          <p:cNvPr id="49" name="그림 48"/>
          <p:cNvPicPr>
            <a:picLocks noChangeAspect="1"/>
          </p:cNvPicPr>
          <p:nvPr/>
        </p:nvPicPr>
        <p:blipFill rotWithShape="1">
          <a:blip r:embed="rId4"/>
          <a:stretch>
            <a:fillRect/>
          </a:stretch>
        </p:blipFill>
        <p:spPr>
          <a:xfrm>
            <a:off x="440366" y="1896910"/>
            <a:ext cx="4039157" cy="2181628"/>
          </a:xfrm>
          <a:prstGeom prst="rect">
            <a:avLst/>
          </a:prstGeom>
        </p:spPr>
      </p:pic>
      <p:sp>
        <p:nvSpPr>
          <p:cNvPr id="5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273728" y="1922906"/>
            <a:ext cx="4985923" cy="389764"/>
          </a:xfrm>
          <a:prstGeom prst="rect">
            <a:avLst/>
          </a:prstGeom>
        </p:spPr>
        <p:txBody>
          <a:bodyPr wrap="square">
            <a:spAutoFit/>
          </a:bodyPr>
          <a:lstStyle/>
          <a:p>
            <a:pPr marL="57120" indent="-57120">
              <a:buFont typeface="Arial"/>
              <a:buChar char="•"/>
              <a:defRPr/>
            </a:pPr>
            <a:r>
              <a:rPr lang="ko-KR" altLang="en-US" sz="1000">
                <a:latin typeface="KoPub돋움체 Light"/>
                <a:ea typeface="KoPub돋움체 Light"/>
                <a:cs typeface="+mn-cs"/>
              </a:rPr>
              <a:t> Detection Computer Vision Dataset</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a:t>
            </a:r>
            <a:r>
              <a:rPr lang="ko-KR" altLang="en-US" sz="1000">
                <a:latin typeface="KoPub돋움체 Light"/>
                <a:ea typeface="KoPub돋움체 Light"/>
                <a:cs typeface="+mn-cs"/>
              </a:rPr>
              <a:t> 바운딩 박스 라벨링이 완료된 데이터셋을 YOLOv8 형식으로 다운로드</a:t>
            </a:r>
            <a:endParaRPr lang="ko-KR" altLang="en-US" sz="1000">
              <a:latin typeface="KoPub돋움체 Light"/>
              <a:ea typeface="KoPub돋움체 Light"/>
              <a:cs typeface="+mn-cs"/>
            </a:endParaRPr>
          </a:p>
        </p:txBody>
      </p:sp>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27</a:t>
            </a:fld>
            <a:endParaRPr lang="en-US">
              <a:latin typeface="KoPub돋움체 Light"/>
              <a:ea typeface="KoPub돋움체 Light"/>
              <a:cs typeface="+mn-cs"/>
            </a:endParaRPr>
          </a:p>
        </p:txBody>
      </p:sp>
      <p:sp>
        <p:nvSpPr>
          <p:cNvPr id="44" name="Google Shape;68;p15"/>
          <p:cNvSpPr txBox="1">
            <a:spLocks noGrp="1"/>
          </p:cNvSpPr>
          <p:nvPr/>
        </p:nvSpPr>
        <p:spPr>
          <a:xfrm>
            <a:off x="190500" y="878361"/>
            <a:ext cx="4294459" cy="295272"/>
          </a:xfrm>
          <a:prstGeom prst="rect">
            <a:avLst/>
          </a:prstGeom>
          <a:noFill/>
          <a:ln>
            <a:noFill/>
          </a:ln>
        </p:spPr>
        <p:txBody>
          <a:bodyPr wrap="square" lIns="91424" tIns="91424" rIns="91424" bIns="91424" anchor="t" anchorCtr="0">
            <a:noAutofit/>
          </a:bodyPr>
          <a:lstStyle/>
          <a:p>
            <a:pPr>
              <a:defRPr/>
            </a:pPr>
            <a:r>
              <a:rPr lang="en-US" altLang="ko-KR" sz="1200" b="1">
                <a:latin typeface="KoPub돋움체 Light"/>
                <a:ea typeface="KoPub돋움체 Light"/>
                <a:cs typeface="+mn-cs"/>
              </a:rPr>
              <a:t>■ YOLOv8n: YOLOv8의 경량 모델(</a:t>
            </a:r>
            <a:r>
              <a:rPr lang="ko-KR" altLang="en-US" sz="1200" b="1">
                <a:latin typeface="KoPub돋움체 Light"/>
                <a:ea typeface="KoPub돋움체 Light"/>
                <a:cs typeface="+mn-cs"/>
              </a:rPr>
              <a:t>객체 탐지 특화 모델</a:t>
            </a:r>
            <a:r>
              <a:rPr lang="en-US" altLang="ko-KR" sz="1200" b="1">
                <a:latin typeface="KoPub돋움체 Light"/>
                <a:ea typeface="KoPub돋움체 Light"/>
                <a:cs typeface="+mn-cs"/>
              </a:rPr>
              <a:t>)</a:t>
            </a:r>
            <a:endParaRPr lang="en-US" altLang="ko-KR" sz="1200" b="1">
              <a:latin typeface="KoPub돋움체 Light"/>
              <a:ea typeface="KoPub돋움체 Light"/>
              <a:cs typeface="+mn-cs"/>
            </a:endParaRPr>
          </a:p>
        </p:txBody>
      </p:sp>
      <p:pic>
        <p:nvPicPr>
          <p:cNvPr id="45" name="그림 44"/>
          <p:cNvPicPr>
            <a:picLocks noChangeAspect="1"/>
          </p:cNvPicPr>
          <p:nvPr/>
        </p:nvPicPr>
        <p:blipFill rotWithShape="1">
          <a:blip r:embed="rId3"/>
          <a:stretch>
            <a:fillRect/>
          </a:stretch>
        </p:blipFill>
        <p:spPr>
          <a:xfrm>
            <a:off x="330664" y="1265683"/>
            <a:ext cx="4275421" cy="643695"/>
          </a:xfrm>
          <a:prstGeom prst="rect">
            <a:avLst/>
          </a:prstGeom>
        </p:spPr>
      </p:pic>
      <p:pic>
        <p:nvPicPr>
          <p:cNvPr id="47" name="그림 46"/>
          <p:cNvPicPr>
            <a:picLocks noChangeAspect="1"/>
          </p:cNvPicPr>
          <p:nvPr/>
        </p:nvPicPr>
        <p:blipFill rotWithShape="1">
          <a:blip r:embed="rId4"/>
          <a:stretch>
            <a:fillRect/>
          </a:stretch>
        </p:blipFill>
        <p:spPr>
          <a:xfrm>
            <a:off x="321945" y="2489542"/>
            <a:ext cx="1690048" cy="318875"/>
          </a:xfrm>
          <a:prstGeom prst="rect">
            <a:avLst/>
          </a:prstGeom>
        </p:spPr>
      </p:pic>
      <p:pic>
        <p:nvPicPr>
          <p:cNvPr id="48" name="그림 47"/>
          <p:cNvPicPr>
            <a:picLocks noChangeAspect="1"/>
          </p:cNvPicPr>
          <p:nvPr/>
        </p:nvPicPr>
        <p:blipFill rotWithShape="1">
          <a:blip r:embed="rId5"/>
          <a:stretch>
            <a:fillRect/>
          </a:stretch>
        </p:blipFill>
        <p:spPr>
          <a:xfrm>
            <a:off x="330664" y="2921030"/>
            <a:ext cx="2496302" cy="919297"/>
          </a:xfrm>
          <a:prstGeom prst="rect">
            <a:avLst/>
          </a:prstGeom>
        </p:spPr>
      </p:pic>
      <p:pic>
        <p:nvPicPr>
          <p:cNvPr id="49" name="그림 48"/>
          <p:cNvPicPr>
            <a:picLocks noChangeAspect="1"/>
          </p:cNvPicPr>
          <p:nvPr/>
        </p:nvPicPr>
        <p:blipFill rotWithShape="1">
          <a:blip r:embed="rId6"/>
          <a:stretch>
            <a:fillRect/>
          </a:stretch>
        </p:blipFill>
        <p:spPr>
          <a:xfrm>
            <a:off x="2993254" y="2399741"/>
            <a:ext cx="4879885" cy="1832499"/>
          </a:xfrm>
          <a:prstGeom prst="rect">
            <a:avLst/>
          </a:prstGeom>
        </p:spPr>
      </p:pic>
      <p:sp>
        <p:nvSpPr>
          <p:cNvPr id="3" name="TextBox 2"/>
          <p:cNvSpPr txBox="1"/>
          <p:nvPr/>
        </p:nvSpPr>
        <p:spPr>
          <a:xfrm>
            <a:off x="273728" y="4109413"/>
            <a:ext cx="5256487" cy="851207"/>
          </a:xfrm>
          <a:prstGeom prst="rect">
            <a:avLst/>
          </a:prstGeom>
          <a:noFill/>
        </p:spPr>
        <p:txBody>
          <a:bodyPr wrap="none">
            <a:spAutoFit/>
          </a:bodyPr>
          <a:lstStyle/>
          <a:p>
            <a:pPr marL="71400" indent="-71400">
              <a:buFont typeface="Arial"/>
              <a:buChar char="•"/>
              <a:defRPr/>
            </a:pPr>
            <a:r>
              <a:rPr lang="ko-KR" altLang="en-US" sz="1000">
                <a:latin typeface="KoPub돋움체 Light"/>
                <a:ea typeface="KoPub돋움체 Light"/>
                <a:cs typeface="+mn-cs"/>
              </a:rPr>
              <a:t> 모델 생성 및 학습 결과</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YOLOv8 모델</a:t>
            </a:r>
            <a:r>
              <a:rPr lang="ko-KR" altLang="en-US" sz="1000">
                <a:latin typeface="KoPub돋움체 Light"/>
                <a:ea typeface="KoPub돋움체 Light"/>
                <a:cs typeface="+mn-cs"/>
              </a:rPr>
              <a:t>은 이미 컴파일된 상태의 가중치를 로드하여 사용 → 사용자 컴파일 명령이 불필요함</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에포크 </a:t>
            </a:r>
            <a:r>
              <a:rPr lang="en-US" altLang="ko-KR" sz="1000">
                <a:latin typeface="KoPub돋움체 Light"/>
                <a:ea typeface="KoPub돋움체 Light"/>
                <a:cs typeface="+mn-cs"/>
              </a:rPr>
              <a:t>100</a:t>
            </a:r>
            <a:r>
              <a:rPr lang="ko-KR" altLang="en-US" sz="1000">
                <a:latin typeface="KoPub돋움체 Light"/>
                <a:ea typeface="KoPub돋움체 Light"/>
                <a:cs typeface="+mn-cs"/>
              </a:rPr>
              <a:t>회 설정</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patience</a:t>
            </a:r>
            <a:r>
              <a:rPr lang="ko-KR" altLang="en-US" sz="1000">
                <a:latin typeface="KoPub돋움체 Light"/>
                <a:ea typeface="KoPub돋움체 Light"/>
                <a:cs typeface="+mn-cs"/>
              </a:rPr>
              <a:t> </a:t>
            </a:r>
            <a:r>
              <a:rPr lang="en-US" altLang="ko-KR" sz="1000">
                <a:latin typeface="KoPub돋움체 Light"/>
                <a:ea typeface="KoPub돋움체 Light"/>
                <a:cs typeface="+mn-cs"/>
              </a:rPr>
              <a:t>50</a:t>
            </a:r>
            <a:r>
              <a:rPr lang="ko-KR" altLang="en-US" sz="1000">
                <a:latin typeface="KoPub돋움체 Light"/>
                <a:ea typeface="KoPub돋움체 Light"/>
                <a:cs typeface="+mn-cs"/>
              </a:rPr>
              <a:t>으로 설정</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학습 결과의 주요 성능 지표를 그래프로 표현</a:t>
            </a:r>
            <a:endParaRPr lang="ko-KR" altLang="en-US" sz="1000"/>
          </a:p>
        </p:txBody>
      </p:sp>
      <p:sp>
        <p:nvSpPr>
          <p:cNvPr id="22"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YOLOv8n</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5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28</a:t>
            </a:fld>
            <a:endParaRPr lang="en-US">
              <a:latin typeface="KoPub돋움체 Light"/>
              <a:ea typeface="KoPub돋움체 Light"/>
              <a:cs typeface="+mn-cs"/>
            </a:endParaRPr>
          </a:p>
        </p:txBody>
      </p:sp>
      <p:sp>
        <p:nvSpPr>
          <p:cNvPr id="50" name="TextBox 49"/>
          <p:cNvSpPr txBox="1"/>
          <p:nvPr/>
        </p:nvSpPr>
        <p:spPr>
          <a:xfrm>
            <a:off x="267069" y="976222"/>
            <a:ext cx="1486304" cy="574448"/>
          </a:xfrm>
          <a:prstGeom prst="rect">
            <a:avLst/>
          </a:prstGeom>
        </p:spPr>
        <p:txBody>
          <a:bodyPr wrap="square">
            <a:spAutoFit/>
          </a:bodyPr>
          <a:lstStyle/>
          <a:p>
            <a:pPr marL="71400" indent="-71400">
              <a:buFont typeface="Arial"/>
              <a:buChar char="•"/>
              <a:defRPr/>
            </a:pPr>
            <a:r>
              <a:rPr lang="ko-KR" altLang="en-US" sz="1100">
                <a:latin typeface="KoPub돋움체 Light"/>
                <a:ea typeface="KoPub돋움체 Light"/>
                <a:cs typeface="+mn-cs"/>
              </a:rPr>
              <a:t> 학습 결과 시각화</a:t>
            </a:r>
            <a:endParaRPr lang="ko-KR" altLang="en-US" sz="110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성능 평가 지표</a:t>
            </a:r>
            <a:endParaRPr lang="ko-KR" altLang="en-US" sz="1050">
              <a:latin typeface="KoPub돋움체 Light"/>
              <a:ea typeface="KoPub돋움체 Light"/>
              <a:cs typeface="+mn-cs"/>
            </a:endParaRPr>
          </a:p>
        </p:txBody>
      </p:sp>
      <p:pic>
        <p:nvPicPr>
          <p:cNvPr id="51" name="그림 50"/>
          <p:cNvPicPr>
            <a:picLocks noChangeAspect="1"/>
          </p:cNvPicPr>
          <p:nvPr/>
        </p:nvPicPr>
        <p:blipFill rotWithShape="1">
          <a:blip r:embed="rId3"/>
          <a:stretch>
            <a:fillRect/>
          </a:stretch>
        </p:blipFill>
        <p:spPr>
          <a:xfrm>
            <a:off x="379062" y="1658858"/>
            <a:ext cx="4184279" cy="2092139"/>
          </a:xfrm>
          <a:prstGeom prst="rect">
            <a:avLst/>
          </a:prstGeom>
        </p:spPr>
      </p:pic>
      <p:pic>
        <p:nvPicPr>
          <p:cNvPr id="52" name="그림 51"/>
          <p:cNvPicPr>
            <a:picLocks noChangeAspect="1"/>
          </p:cNvPicPr>
          <p:nvPr/>
        </p:nvPicPr>
        <p:blipFill rotWithShape="1">
          <a:blip r:embed="rId4"/>
          <a:stretch>
            <a:fillRect/>
          </a:stretch>
        </p:blipFill>
        <p:spPr>
          <a:xfrm>
            <a:off x="4863091" y="1631415"/>
            <a:ext cx="3264173" cy="2175586"/>
          </a:xfrm>
          <a:prstGeom prst="rect">
            <a:avLst/>
          </a:prstGeom>
        </p:spPr>
      </p:pic>
      <p:sp>
        <p:nvSpPr>
          <p:cNvPr id="3" name="TextBox 2"/>
          <p:cNvSpPr txBox="1"/>
          <p:nvPr/>
        </p:nvSpPr>
        <p:spPr>
          <a:xfrm>
            <a:off x="4863091" y="1220843"/>
            <a:ext cx="1250663" cy="261610"/>
          </a:xfrm>
          <a:prstGeom prst="rect">
            <a:avLst/>
          </a:prstGeom>
          <a:noFill/>
        </p:spPr>
        <p:txBody>
          <a:bodyPr wrap="none">
            <a:spAutoFit/>
          </a:bodyPr>
          <a:lstStyle/>
          <a:p>
            <a:pPr lvl="0">
              <a:defRPr/>
            </a:pPr>
            <a:r>
              <a:rPr lang="ko-KR" altLang="en-US" sz="1100">
                <a:latin typeface="KoPub돋움체 Light"/>
                <a:ea typeface="KoPub돋움체 Light"/>
                <a:cs typeface="+mn-cs"/>
              </a:rPr>
              <a:t>▶ F1-스코어 곡선</a:t>
            </a:r>
            <a:endParaRPr lang="ko-KR" altLang="en-US" sz="1400"/>
          </a:p>
        </p:txBody>
      </p:sp>
      <p:sp>
        <p:nvSpPr>
          <p:cNvPr id="5" name="TextBox 4"/>
          <p:cNvSpPr txBox="1"/>
          <p:nvPr/>
        </p:nvSpPr>
        <p:spPr>
          <a:xfrm>
            <a:off x="267069" y="3846152"/>
            <a:ext cx="3434346" cy="562018"/>
          </a:xfrm>
          <a:prstGeom prst="rect">
            <a:avLst/>
          </a:prstGeom>
          <a:noFill/>
        </p:spPr>
        <p:txBody>
          <a:bodyPr wrap="none">
            <a:spAutoFit/>
          </a:bodyPr>
          <a:lstStyle/>
          <a:p>
            <a:pPr lvl="0">
              <a:defRPr/>
            </a:pPr>
            <a:r>
              <a:rPr lang="en-US" altLang="ko-KR" sz="1050">
                <a:latin typeface="KoPub돋움체 Light"/>
                <a:ea typeface="KoPub돋움체 Light"/>
                <a:cs typeface="+mn-cs"/>
              </a:rPr>
              <a:t> - Precision (</a:t>
            </a:r>
            <a:r>
              <a:rPr lang="ko-KR" altLang="en-US" sz="1050">
                <a:latin typeface="KoPub돋움체 Light"/>
                <a:ea typeface="KoPub돋움체 Light"/>
                <a:cs typeface="+mn-cs"/>
              </a:rPr>
              <a:t>정밀도</a:t>
            </a:r>
            <a:r>
              <a:rPr lang="en-US" altLang="ko-KR" sz="1050">
                <a:latin typeface="KoPub돋움체 Light"/>
                <a:ea typeface="KoPub돋움체 Light"/>
                <a:cs typeface="+mn-cs"/>
              </a:rPr>
              <a:t>): 0.810</a:t>
            </a:r>
            <a:endParaRPr lang="en-US" altLang="ko-KR" sz="1050">
              <a:latin typeface="KoPub돋움체 Light"/>
              <a:ea typeface="KoPub돋움체 Light"/>
              <a:cs typeface="+mn-cs"/>
            </a:endParaRPr>
          </a:p>
          <a:p>
            <a:pPr lvl="0">
              <a:defRPr/>
            </a:pPr>
            <a:r>
              <a:rPr lang="en-US" altLang="ko-KR" sz="1050">
                <a:latin typeface="KoPub돋움체 Light"/>
                <a:ea typeface="KoPub돋움체 Light"/>
                <a:cs typeface="+mn-cs"/>
              </a:rPr>
              <a:t> - Recall (</a:t>
            </a:r>
            <a:r>
              <a:rPr lang="ko-KR" altLang="en-US" sz="1050">
                <a:latin typeface="KoPub돋움체 Light"/>
                <a:ea typeface="KoPub돋움체 Light"/>
                <a:cs typeface="+mn-cs"/>
              </a:rPr>
              <a:t>재현율</a:t>
            </a:r>
            <a:r>
              <a:rPr lang="en-US" altLang="ko-KR" sz="1050">
                <a:latin typeface="KoPub돋움체 Light"/>
                <a:ea typeface="KoPub돋움체 Light"/>
                <a:cs typeface="+mn-cs"/>
              </a:rPr>
              <a:t>): 0.778</a:t>
            </a:r>
            <a:endParaRPr lang="en-US" altLang="ko-KR" sz="1050">
              <a:latin typeface="KoPub돋움체 Light"/>
              <a:ea typeface="KoPub돋움체 Light"/>
              <a:cs typeface="+mn-cs"/>
            </a:endParaRPr>
          </a:p>
          <a:p>
            <a:pPr lvl="0">
              <a:defRPr/>
            </a:pPr>
            <a:r>
              <a:rPr lang="en-US" altLang="ko-KR" sz="1050">
                <a:latin typeface="KoPub돋움체 Light"/>
                <a:ea typeface="KoPub돋움체 Light"/>
                <a:cs typeface="+mn-cs"/>
              </a:rPr>
              <a:t> - mAP50 (mean Average Precision @ IoU=0.5): 0.814</a:t>
            </a:r>
            <a:endParaRPr lang="ko-KR" altLang="en-US" sz="1050">
              <a:latin typeface="KoPub돋움체 Light"/>
              <a:ea typeface="KoPub돋움체 Light"/>
              <a:cs typeface="+mn-cs"/>
            </a:endParaRPr>
          </a:p>
        </p:txBody>
      </p:sp>
      <p:sp>
        <p:nvSpPr>
          <p:cNvPr id="6" name="TextBox 5"/>
          <p:cNvSpPr txBox="1"/>
          <p:nvPr/>
        </p:nvSpPr>
        <p:spPr>
          <a:xfrm>
            <a:off x="4863091" y="3849490"/>
            <a:ext cx="3868474" cy="720605"/>
          </a:xfrm>
          <a:prstGeom prst="rect">
            <a:avLst/>
          </a:prstGeom>
          <a:noFill/>
        </p:spPr>
        <p:txBody>
          <a:bodyPr wrap="square">
            <a:spAutoFit/>
          </a:bodyPr>
          <a:lstStyle/>
          <a:p>
            <a:pPr lvl="0">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최대 </a:t>
            </a:r>
            <a:r>
              <a:rPr lang="en-US" altLang="ko-KR" sz="1050">
                <a:latin typeface="KoPub돋움체 Light"/>
                <a:ea typeface="KoPub돋움체 Light"/>
                <a:cs typeface="+mn-cs"/>
              </a:rPr>
              <a:t>F1-</a:t>
            </a:r>
            <a:r>
              <a:rPr lang="ko-KR" altLang="en-US" sz="1050">
                <a:latin typeface="KoPub돋움체 Light"/>
                <a:ea typeface="KoPub돋움체 Light"/>
                <a:cs typeface="+mn-cs"/>
              </a:rPr>
              <a:t>스코어</a:t>
            </a:r>
            <a:r>
              <a:rPr lang="en-US" altLang="ko-KR" sz="1050">
                <a:latin typeface="KoPub돋움체 Light"/>
                <a:ea typeface="KoPub돋움체 Light"/>
                <a:cs typeface="+mn-cs"/>
              </a:rPr>
              <a:t>: </a:t>
            </a:r>
            <a:r>
              <a:rPr lang="ko-KR" altLang="en-US" sz="1050">
                <a:latin typeface="KoPub돋움체 Light"/>
                <a:ea typeface="KoPub돋움체 Light"/>
                <a:cs typeface="+mn-cs"/>
              </a:rPr>
              <a:t>그래프의 가장 높은 지점은 약 </a:t>
            </a:r>
            <a:r>
              <a:rPr lang="en-US" altLang="ko-KR" sz="1050">
                <a:latin typeface="KoPub돋움체 Light"/>
                <a:ea typeface="KoPub돋움체 Light"/>
                <a:cs typeface="+mn-cs"/>
              </a:rPr>
              <a:t>0.80</a:t>
            </a:r>
            <a:r>
              <a:rPr lang="ko-KR" altLang="en-US" sz="1050">
                <a:latin typeface="KoPub돋움체 Light"/>
                <a:ea typeface="KoPub돋움체 Light"/>
                <a:cs typeface="+mn-cs"/>
              </a:rPr>
              <a:t>으로</a:t>
            </a:r>
            <a:r>
              <a:rPr lang="en-US" altLang="ko-KR" sz="1050">
                <a:latin typeface="KoPub돋움체 Light"/>
                <a:ea typeface="KoPub돋움체 Light"/>
                <a:cs typeface="+mn-cs"/>
              </a:rPr>
              <a:t>, </a:t>
            </a:r>
            <a:r>
              <a:rPr lang="ko-KR" altLang="en-US" sz="1050">
                <a:latin typeface="KoPub돋움체 Light"/>
                <a:ea typeface="KoPub돋움체 Light"/>
                <a:cs typeface="+mn-cs"/>
              </a:rPr>
              <a:t>모델이 정밀도와 재현율 사이에서 높은 균형점을 찾음</a:t>
            </a:r>
            <a:r>
              <a:rPr lang="en-US" altLang="ko-KR" sz="1050">
                <a:latin typeface="KoPub돋움체 Light"/>
                <a:ea typeface="KoPub돋움체 Light"/>
                <a:cs typeface="+mn-cs"/>
              </a:rPr>
              <a:t>.</a:t>
            </a:r>
            <a:endParaRPr lang="en-US" altLang="ko-KR" sz="1050">
              <a:latin typeface="KoPub돋움체 Light"/>
              <a:ea typeface="KoPub돋움체 Light"/>
              <a:cs typeface="+mn-cs"/>
            </a:endParaRPr>
          </a:p>
          <a:p>
            <a:pPr lvl="0">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임계값</a:t>
            </a:r>
            <a:r>
              <a:rPr lang="en-US" altLang="ko-KR" sz="1050">
                <a:latin typeface="KoPub돋움체 Light"/>
                <a:ea typeface="KoPub돋움체 Light"/>
                <a:cs typeface="+mn-cs"/>
              </a:rPr>
              <a:t>(Confidence Threshold): 0.4 </a:t>
            </a:r>
            <a:r>
              <a:rPr lang="ko-KR" altLang="en-US" sz="1050">
                <a:latin typeface="KoPub돋움체 Light"/>
                <a:ea typeface="KoPub돋움체 Light"/>
                <a:cs typeface="+mn-cs"/>
              </a:rPr>
              <a:t>근처로</a:t>
            </a:r>
            <a:r>
              <a:rPr lang="en-US" altLang="ko-KR" sz="1050">
                <a:latin typeface="KoPub돋움체 Light"/>
                <a:ea typeface="KoPub돋움체 Light"/>
                <a:cs typeface="+mn-cs"/>
              </a:rPr>
              <a:t>, 0.4 </a:t>
            </a:r>
            <a:r>
              <a:rPr lang="ko-KR" altLang="en-US" sz="1050">
                <a:latin typeface="KoPub돋움체 Light"/>
                <a:ea typeface="KoPub돋움체 Light"/>
                <a:cs typeface="+mn-cs"/>
              </a:rPr>
              <a:t>이상의 신뢰도를 가진 예측만을 최종 결과로 채택했을 때 가장 좋은 성능을 냄</a:t>
            </a:r>
            <a:r>
              <a:rPr lang="en-US" altLang="ko-KR" sz="1050">
                <a:latin typeface="KoPub돋움체 Light"/>
                <a:ea typeface="KoPub돋움체 Light"/>
                <a:cs typeface="+mn-cs"/>
              </a:rPr>
              <a:t>.</a:t>
            </a:r>
            <a:endParaRPr lang="ko-KR" altLang="en-US" sz="1050">
              <a:latin typeface="KoPub돋움체 Light"/>
              <a:ea typeface="KoPub돋움체 Light"/>
              <a:cs typeface="+mn-cs"/>
            </a:endParaRPr>
          </a:p>
        </p:txBody>
      </p:sp>
      <p:sp>
        <p:nvSpPr>
          <p:cNvPr id="56"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YOLOv8n</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5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29</a:t>
            </a:fld>
            <a:endParaRPr lang="en-US">
              <a:latin typeface="KoPub돋움체 Light"/>
              <a:ea typeface="KoPub돋움체 Light"/>
              <a:cs typeface="+mn-cs"/>
            </a:endParaRPr>
          </a:p>
        </p:txBody>
      </p:sp>
      <p:sp>
        <p:nvSpPr>
          <p:cNvPr id="58"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62"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사용 모델 &amp; API</a:t>
            </a:r>
            <a:endParaRPr kumimoji="0" lang="en-US" altLang="en-US"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LLM 엔진: Ollama </a:t>
            </a:r>
            <a:r>
              <a:rPr kumimoji="0" lang="ko-KR" altLang="en-US" sz="1200" b="0" i="0" u="none" strike="noStrike" kern="0" cap="none" spc="0" normalizeH="0" baseline="0">
                <a:ea typeface="KoPub돋움체 Light"/>
              </a:rPr>
              <a:t>—</a:t>
            </a:r>
            <a:r>
              <a:rPr kumimoji="0" lang="ko-KR" altLang="en-US" sz="1200" b="0" i="0" u="none" strike="noStrike" kern="0" cap="none" spc="0" normalizeH="0" baseline="0">
                <a:latin typeface="KoPub돋움체 Light"/>
                <a:ea typeface="KoPub돋움체 Light"/>
                <a:cs typeface="+mn-cs"/>
              </a:rPr>
              <a:t> qwen2.5:3b-instruct</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호출 조건: POST /recommend?live=true|false (기본 false)</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live=true → LLM 호출 → 응답 JSON 파싱</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live=false 또는 실패/포맷 불일치 → Fallback JSON(동일 스키마)</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LLM API(내부): POST {OLLAMA_HOST}/api/generate</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Body: { model: OLLAMA_MODEL, prompt, stream:false, options:{ temperature:0.8, repeat_penalty:1.1, seed } }</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Timeout: HTTP_TIMEOUT(기본 30s)</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환경변수: OLLAMA_HOST= http://127.0.0.1:11434, OLLAMA_MODEL= qwen2.5:3b-instruct</a:t>
            </a:r>
            <a:endParaRPr kumimoji="0" lang="ko-KR" altLang="en-US" sz="1200" b="0" i="0" u="none" strike="noStrike" kern="0" cap="none" spc="0" normalizeH="0" baseline="0">
              <a:latin typeface="KoPub돋움체 Light"/>
              <a:ea typeface="KoPub돋움체 Light"/>
              <a:cs typeface="+mn-cs"/>
            </a:endParaRPr>
          </a:p>
        </p:txBody>
      </p:sp>
      <p:sp>
        <p:nvSpPr>
          <p:cNvPr id="6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8" name="Google Shape;68;p15"/>
          <p:cNvSpPr txBox="1">
            <a:spLocks noGrp="1"/>
          </p:cNvSpPr>
          <p:nvPr>
            <p:ph type="title" idx="4294967295"/>
          </p:nvPr>
        </p:nvSpPr>
        <p:spPr>
          <a:xfrm>
            <a:off x="149867" y="0"/>
            <a:ext cx="8844266" cy="295272"/>
          </a:xfrm>
          <a:prstGeom prst="rect">
            <a:avLst/>
          </a:prstGeom>
          <a:solidFill>
            <a:srgbClr val="0b0b1a"/>
          </a:solidFill>
        </p:spPr>
        <p:txBody>
          <a:bodyPr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1.</a:t>
            </a:r>
            <a:r>
              <a:rPr lang="ko-KR" altLang="en-US" sz="1600" b="1">
                <a:solidFill>
                  <a:schemeClr val="lt1"/>
                </a:solidFill>
                <a:latin typeface="KoPub돋움체 Light"/>
                <a:ea typeface="KoPub돋움체 Light"/>
                <a:cs typeface="+mn-cs"/>
              </a:rPr>
              <a:t> </a:t>
            </a:r>
            <a:r>
              <a:rPr lang="ko" sz="1600" b="1">
                <a:solidFill>
                  <a:schemeClr val="lt1"/>
                </a:solidFill>
                <a:latin typeface="KoPub돋움체 Light"/>
                <a:ea typeface="KoPub돋움체 Light"/>
                <a:cs typeface="+mn-cs"/>
              </a:rPr>
              <a:t>개요 및 현황</a:t>
            </a:r>
            <a:endParaRPr lang="ko" sz="1600" b="1">
              <a:solidFill>
                <a:schemeClr val="lt1"/>
              </a:solidFill>
              <a:latin typeface="KoPub돋움체 Light"/>
              <a:ea typeface="KoPub돋움체 Light"/>
              <a:cs typeface="+mn-cs"/>
            </a:endParaRPr>
          </a:p>
        </p:txBody>
      </p:sp>
      <p:sp>
        <p:nvSpPr>
          <p:cNvPr id="71" name="Google Shape;71;p15"/>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3</a:t>
            </a:fld>
            <a:endParaRPr>
              <a:latin typeface="KoPub돋움체 Light"/>
              <a:ea typeface="KoPub돋움체 Light"/>
              <a:cs typeface="+mn-cs"/>
            </a:endParaRPr>
          </a:p>
        </p:txBody>
      </p:sp>
      <p:graphicFrame>
        <p:nvGraphicFramePr>
          <p:cNvPr id="70" name="Google Shape;70;p15"/>
          <p:cNvGraphicFramePr/>
          <p:nvPr/>
        </p:nvGraphicFramePr>
        <p:xfrm>
          <a:off x="590656" y="794354"/>
          <a:ext cx="7962688" cy="3663225"/>
        </p:xfrm>
        <a:graphic>
          <a:graphicData uri="http://schemas.openxmlformats.org/drawingml/2006/table">
            <a:tbl>
              <a:tblPr>
                <a:noFill/>
                <a:tableStyleId>{9C8A980B-4F89-4940-BF84-561D21B453E3}</a:tableStyleId>
              </a:tblPr>
              <a:tblGrid>
                <a:gridCol w="1347879"/>
                <a:gridCol w="6614809"/>
              </a:tblGrid>
              <a:tr h="210270">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서비스 과제</a:t>
                      </a:r>
                      <a:endParaRPr>
                        <a:latin typeface="KoPub돋움체 Light"/>
                        <a:ea typeface="KoPub돋움체 Light"/>
                        <a:cs typeface="+mn-cs"/>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AI 기반 음식 영양 분석 &amp; 식단 추천 서비스</a:t>
                      </a:r>
                      <a:endParaRPr>
                        <a:latin typeface="KoPub돋움체 Light"/>
                        <a:ea typeface="KoPub돋움체 Light"/>
                        <a:cs typeface="+mn-cs"/>
                      </a:endParaRPr>
                    </a:p>
                  </a:txBody>
                  <a:tcPr marL="91425" marR="91425" marT="91425" marB="91425">
                    <a:lnR w="12700" cap="flat" cmpd="sng" algn="ctr">
                      <a:noFill/>
                      <a:prstDash val="solid"/>
                      <a:round/>
                    </a:lnR>
                    <a:solidFill>
                      <a:srgbClr val="9be5c8"/>
                    </a:solidFill>
                  </a:tcPr>
                </a:tc>
              </a:tr>
              <a:tr h="905699">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추진배경 및</a:t>
                      </a:r>
                      <a:endParaRPr lang="ko">
                        <a:latin typeface="KoPub돋움체 Light"/>
                        <a:ea typeface="KoPub돋움체 Light"/>
                        <a:cs typeface="+mn-cs"/>
                      </a:endParaRPr>
                    </a:p>
                    <a:p>
                      <a:pPr marL="0" lvl="0" indent="0" algn="l" rtl="0">
                        <a:spcBef>
                          <a:spcPts val="0"/>
                        </a:spcBef>
                        <a:spcAft>
                          <a:spcPts val="0"/>
                        </a:spcAft>
                        <a:buNone/>
                        <a:defRPr/>
                      </a:pPr>
                      <a:r>
                        <a:rPr lang="ko">
                          <a:latin typeface="KoPub돋움체 Light"/>
                          <a:ea typeface="KoPub돋움체 Light"/>
                          <a:cs typeface="+mn-cs"/>
                        </a:rPr>
                        <a:t>목적</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개인별 섭취 영양 분석: 사용자의 실제 영양 섭취 상황을 분석하고 적절한 섭취량 제안</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식단 추천: 사용자에게 적절한 섭취량을 바탕으로 식단 제안</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사용자의 성향/기분에 따른 다양한 식단 제안: 같은 적정 섭취량이라도 사용자의 성향이나 기분에 맞춘 식단 제안으로 사용자의 만족감 제고</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추천 신뢰성 강화: LLM과 머신 러닝을 사용하여 사용자의 상태에 맞는 영양소 섭취와 식단 추천 제공</a:t>
                      </a:r>
                      <a:endParaRPr>
                        <a:latin typeface="KoPub돋움체 Light"/>
                        <a:ea typeface="KoPub돋움체 Light"/>
                        <a:cs typeface="+mn-cs"/>
                      </a:endParaRPr>
                    </a:p>
                  </a:txBody>
                  <a:tcPr marL="91425" marR="91425" marT="91425" marB="91425">
                    <a:lnR w="12700" cap="flat" cmpd="sng" algn="ctr">
                      <a:noFill/>
                      <a:prstDash val="solid"/>
                      <a:round/>
                    </a:lnR>
                  </a:tcPr>
                </a:tc>
              </a:tr>
              <a:tr h="803442">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주요 기능</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맞춤형 섭취량 제안: 사용자의 데이터에 기반한 최적의 영양 섭취량 추천</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식단 제안: 사용자의 현재 영양 상태와 취향, 기분에 따른 다양한 식단 제안</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개인별 식단 관리: 사용자별 영양 상태 정보와 추천받은 식단 정보 저장, 축적. 다음 식단 추천 시 더 정확한 추천 서비스 제공.</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개인 정보 보안: 사용자 정보에 대한 보안 강화, 개인 정보 보호.</a:t>
                      </a:r>
                      <a:endParaRPr>
                        <a:latin typeface="KoPub돋움체 Light"/>
                        <a:ea typeface="KoPub돋움체 Light"/>
                        <a:cs typeface="+mn-cs"/>
                      </a:endParaRPr>
                    </a:p>
                  </a:txBody>
                  <a:tcPr marL="91425" marR="91425" marT="91425" marB="91425">
                    <a:lnR w="12700" cap="flat" cmpd="sng" algn="ctr">
                      <a:noFill/>
                      <a:prstDash val="solid"/>
                      <a:round/>
                    </a:lnR>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30</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모델 개요</a:t>
            </a:r>
            <a:endParaRPr kumimoji="0" lang="ko-KR" altLang="en-US"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DB </a:t>
            </a:r>
            <a:r>
              <a:rPr kumimoji="0" lang="ko-KR" altLang="en-US" sz="1200" b="0" i="0" u="none" strike="noStrike" kern="0" cap="none" spc="0" normalizeH="0" baseline="0">
                <a:latin typeface="KoPub돋움체 Light"/>
                <a:ea typeface="KoPub돋움체 Light"/>
                <a:cs typeface="+mn-cs"/>
              </a:rPr>
              <a:t>프로필</a:t>
            </a:r>
            <a:r>
              <a:rPr kumimoji="0" lang="en-US" altLang="ko-KR" sz="1200" b="0" i="0" u="none" strike="noStrike" kern="0" cap="none" spc="0" normalizeH="0" baseline="0">
                <a:latin typeface="KoPub돋움체 Light"/>
                <a:ea typeface="KoPub돋움체 Light"/>
                <a:cs typeface="+mn-cs"/>
              </a:rPr>
              <a:t>(gender, height_cm, weight_kg)</a:t>
            </a:r>
            <a:r>
              <a:rPr kumimoji="0" lang="ko-KR" altLang="en-US" sz="1200" b="0" i="0" u="none" strike="noStrike" kern="0" cap="none" spc="0" normalizeH="0" baseline="0">
                <a:latin typeface="KoPub돋움체 Light"/>
                <a:ea typeface="KoPub돋움체 Light"/>
                <a:cs typeface="+mn-cs"/>
              </a:rPr>
              <a:t>로 하루 식단 자동 추천</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Mifflin BMR → TDEE×1.375 → </a:t>
            </a:r>
            <a:r>
              <a:rPr kumimoji="0" lang="ko-KR" altLang="en-US" sz="1200" b="0" i="0" u="none" strike="noStrike" kern="0" cap="none" spc="0" normalizeH="0" baseline="0">
                <a:latin typeface="KoPub돋움체 Light"/>
                <a:ea typeface="KoPub돋움체 Light"/>
                <a:cs typeface="+mn-cs"/>
              </a:rPr>
              <a:t>목표 </a:t>
            </a:r>
            <a:r>
              <a:rPr kumimoji="0" lang="en-US" altLang="ko-KR" sz="1200" b="0" i="0" u="none" strike="noStrike" kern="0" cap="none" spc="0" normalizeH="0" baseline="0">
                <a:latin typeface="KoPub돋움체 Light"/>
                <a:ea typeface="KoPub돋움체 Light"/>
                <a:cs typeface="+mn-cs"/>
              </a:rPr>
              <a:t>kcal </a:t>
            </a:r>
            <a:r>
              <a:rPr kumimoji="0" lang="ko-KR" altLang="en-US" sz="1200" b="0" i="0" u="none" strike="noStrike" kern="0" cap="none" spc="0" normalizeH="0" baseline="0">
                <a:latin typeface="KoPub돋움체 Light"/>
                <a:ea typeface="KoPub돋움체 Light"/>
                <a:cs typeface="+mn-cs"/>
              </a:rPr>
              <a:t>산출</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30/40/30 </a:t>
            </a:r>
            <a:r>
              <a:rPr kumimoji="0" lang="ko-KR" altLang="en-US" sz="1200" b="0" i="0" u="none" strike="noStrike" kern="0" cap="none" spc="0" normalizeH="0" baseline="0">
                <a:latin typeface="KoPub돋움체 Light"/>
                <a:ea typeface="KoPub돋움체 Light"/>
                <a:cs typeface="+mn-cs"/>
              </a:rPr>
              <a:t>끼니 배분</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영양</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단</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탄</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지</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섬유</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계산</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live=true</a:t>
            </a:r>
            <a:r>
              <a:rPr kumimoji="0" lang="ko-KR" altLang="en-US" sz="1200" b="0" i="0" u="none" strike="noStrike" kern="0" cap="none" spc="0" normalizeH="0" baseline="0">
                <a:latin typeface="KoPub돋움체 Light"/>
                <a:ea typeface="KoPub돋움체 Light"/>
                <a:cs typeface="+mn-cs"/>
              </a:rPr>
              <a:t>면 </a:t>
            </a: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아니면 </a:t>
            </a:r>
            <a:r>
              <a:rPr kumimoji="0" lang="en-US" altLang="ko-KR" sz="1200" b="0" i="0" u="none" strike="noStrike" kern="0" cap="none" spc="0" normalizeH="0" baseline="0">
                <a:latin typeface="KoPub돋움체 Light"/>
                <a:ea typeface="KoPub돋움체 Light"/>
                <a:cs typeface="+mn-cs"/>
              </a:rPr>
              <a:t>Fallback </a:t>
            </a:r>
            <a:r>
              <a:rPr kumimoji="0" lang="ko-KR" altLang="en-US" sz="1200" b="0" i="0" u="none" strike="noStrike" kern="0" cap="none" spc="0" normalizeH="0" baseline="0">
                <a:latin typeface="KoPub돋움체 Light"/>
                <a:ea typeface="KoPub돋움체 Light"/>
                <a:cs typeface="+mn-cs"/>
              </a:rPr>
              <a:t>즉시 생성</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31</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모델 흐름</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엔진</a:t>
            </a:r>
            <a:r>
              <a:rPr kumimoji="0" lang="en-US" altLang="ko-KR" sz="1200" b="0" i="0" u="none" strike="noStrike" kern="0" cap="none" spc="0" normalizeH="0" baseline="0">
                <a:latin typeface="KoPub돋움체 Light"/>
                <a:ea typeface="KoPub돋움체 Light"/>
                <a:cs typeface="+mn-cs"/>
              </a:rPr>
              <a:t>)</a:t>
            </a:r>
            <a:endParaRPr kumimoji="0" lang="en-US" altLang="ko-KR"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입력 정규화 → </a:t>
            </a:r>
            <a:r>
              <a:rPr kumimoji="0" lang="en-US" altLang="ko-KR" sz="1200" b="0" i="0" u="none" strike="noStrike" kern="0" cap="none" spc="0" normalizeH="0" baseline="0">
                <a:latin typeface="KoPub돋움체 Light"/>
                <a:ea typeface="KoPub돋움체 Light"/>
                <a:cs typeface="+mn-cs"/>
              </a:rPr>
              <a:t>BMR/TDEE </a:t>
            </a:r>
            <a:r>
              <a:rPr kumimoji="0" lang="ko-KR" altLang="en-US" sz="1200" b="0" i="0" u="none" strike="noStrike" kern="0" cap="none" spc="0" normalizeH="0" baseline="0">
                <a:latin typeface="KoPub돋움체 Light"/>
                <a:ea typeface="KoPub돋움체 Light"/>
                <a:cs typeface="+mn-cs"/>
              </a:rPr>
              <a:t>계산 → 끼니 목표 </a:t>
            </a:r>
            <a:r>
              <a:rPr kumimoji="0" lang="en-US" altLang="ko-KR" sz="1200" b="0" i="0" u="none" strike="noStrike" kern="0" cap="none" spc="0" normalizeH="0" baseline="0">
                <a:latin typeface="KoPub돋움체 Light"/>
                <a:ea typeface="KoPub돋움체 Light"/>
                <a:cs typeface="+mn-cs"/>
              </a:rPr>
              <a:t>kcal </a:t>
            </a:r>
            <a:r>
              <a:rPr kumimoji="0" lang="ko-KR" altLang="en-US" sz="1200" b="0" i="0" u="none" strike="noStrike" kern="0" cap="none" spc="0" normalizeH="0" baseline="0">
                <a:latin typeface="KoPub돋움체 Light"/>
                <a:ea typeface="KoPub돋움체 Light"/>
                <a:cs typeface="+mn-cs"/>
              </a:rPr>
              <a:t>분배</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호출</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옵션</a:t>
            </a:r>
            <a:r>
              <a:rPr kumimoji="0" lang="en-US" altLang="ko-KR" sz="1200" b="0" i="0" u="none" strike="noStrike" kern="0" cap="none" spc="0" normalizeH="0" baseline="0">
                <a:latin typeface="KoPub돋움체 Light"/>
                <a:ea typeface="KoPub돋움체 Light"/>
                <a:cs typeface="+mn-cs"/>
              </a:rPr>
              <a:t>) → </a:t>
            </a:r>
            <a:r>
              <a:rPr kumimoji="0" lang="ko-KR" altLang="en-US" sz="1200" b="0" i="0" u="none" strike="noStrike" kern="0" cap="none" spc="0" normalizeH="0" baseline="0">
                <a:latin typeface="KoPub돋움체 Light"/>
                <a:ea typeface="KoPub돋움체 Light"/>
                <a:cs typeface="+mn-cs"/>
              </a:rPr>
              <a:t>식단 </a:t>
            </a:r>
            <a:r>
              <a:rPr kumimoji="0" lang="en-US" altLang="ko-KR" sz="1200" b="0" i="0" u="none" strike="noStrike" kern="0" cap="none" spc="0" normalizeH="0" baseline="0">
                <a:latin typeface="KoPub돋움체 Light"/>
                <a:ea typeface="KoPub돋움체 Light"/>
                <a:cs typeface="+mn-cs"/>
              </a:rPr>
              <a:t>JSON </a:t>
            </a:r>
            <a:r>
              <a:rPr kumimoji="0" lang="ko-KR" altLang="en-US" sz="1200" b="0" i="0" u="none" strike="noStrike" kern="0" cap="none" spc="0" normalizeH="0" baseline="0">
                <a:latin typeface="KoPub돋움체 Light"/>
                <a:ea typeface="KoPub돋움체 Light"/>
                <a:cs typeface="+mn-cs"/>
              </a:rPr>
              <a:t>수신</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결과 정규화</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단위 제거</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리스트화</a:t>
            </a:r>
            <a:r>
              <a:rPr kumimoji="0" lang="en-US" altLang="ko-KR" sz="1200" b="0" i="0" u="none" strike="noStrike" kern="0" cap="none" spc="0" normalizeH="0" baseline="0">
                <a:latin typeface="KoPub돋움체 Light"/>
                <a:ea typeface="KoPub돋움체 Light"/>
                <a:cs typeface="+mn-cs"/>
              </a:rPr>
              <a:t>) → </a:t>
            </a:r>
            <a:r>
              <a:rPr kumimoji="0" lang="ko-KR" altLang="en-US" sz="1200" b="0" i="0" u="none" strike="noStrike" kern="0" cap="none" spc="0" normalizeH="0" baseline="0">
                <a:latin typeface="KoPub돋움체 Light"/>
                <a:ea typeface="KoPub돋움체 Light"/>
                <a:cs typeface="+mn-cs"/>
              </a:rPr>
              <a:t>영양 합산</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목표 대비 스케일링</a:t>
            </a:r>
            <a:r>
              <a:rPr kumimoji="0" lang="en-US" altLang="ko-KR" sz="1200" b="0" i="0" u="none" strike="noStrike" kern="0" cap="none" spc="0" normalizeH="0" baseline="0">
                <a:latin typeface="KoPub돋움체 Light"/>
                <a:ea typeface="KoPub돋움체 Light"/>
                <a:cs typeface="+mn-cs"/>
              </a:rPr>
              <a:t>(±200kcal), reason </a:t>
            </a:r>
            <a:r>
              <a:rPr kumimoji="0" lang="ko-KR" altLang="en-US" sz="1200" b="0" i="0" u="none" strike="noStrike" kern="0" cap="none" spc="0" normalizeH="0" baseline="0">
                <a:latin typeface="KoPub돋움체 Light"/>
                <a:ea typeface="KoPub돋움체 Light"/>
                <a:cs typeface="+mn-cs"/>
              </a:rPr>
              <a:t>생성</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32</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인터페이스</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내부 </a:t>
            </a:r>
            <a:r>
              <a:rPr kumimoji="0" lang="en-US" altLang="ko-KR" sz="1200" b="0" i="0" u="none" strike="noStrike" kern="0" cap="none" spc="0" normalizeH="0" baseline="0">
                <a:latin typeface="KoPub돋움체 Light"/>
                <a:ea typeface="KoPub돋움체 Light"/>
                <a:cs typeface="+mn-cs"/>
              </a:rPr>
              <a:t>API)</a:t>
            </a:r>
            <a:endParaRPr kumimoji="0" lang="en-US" altLang="ko-KR"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POST /recommend?live=true|false</a:t>
            </a:r>
            <a:endParaRPr kumimoji="0" lang="en-US" altLang="ko-KR"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Request(JSON): gender, height_cm, weight_kg</a:t>
            </a:r>
            <a:endParaRPr kumimoji="0" lang="en-US" altLang="ko-KR"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Response(JSON): breakfast, lunch, dinner, total_kcal, total_nutrients{protein_g, carbs_g, fat_g, fiber_g}, reason</a:t>
            </a:r>
            <a:endParaRPr kumimoji="0" lang="en-US" altLang="ko-KR"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Content-Type: application/json</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33</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예외 처리 </a:t>
            </a:r>
            <a:r>
              <a:rPr kumimoji="0" lang="en-US" altLang="ko-KR" sz="1200" b="0" i="0" u="none" strike="noStrike" kern="0" cap="none" spc="0" normalizeH="0" baseline="0">
                <a:latin typeface="KoPub돋움체 Light"/>
                <a:ea typeface="KoPub돋움체 Light"/>
                <a:cs typeface="+mn-cs"/>
              </a:rPr>
              <a:t>&amp; </a:t>
            </a:r>
            <a:r>
              <a:rPr kumimoji="0" lang="ko-KR" altLang="en-US" sz="1200" b="0" i="0" u="none" strike="noStrike" kern="0" cap="none" spc="0" normalizeH="0" baseline="0">
                <a:latin typeface="KoPub돋움체 Light"/>
                <a:ea typeface="KoPub돋움체 Light"/>
                <a:cs typeface="+mn-cs"/>
              </a:rPr>
              <a:t>품질</a:t>
            </a:r>
            <a:endParaRPr kumimoji="0" lang="ko-KR" altLang="en-US"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실패</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포맷 불일치</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타임아웃 → </a:t>
            </a:r>
            <a:r>
              <a:rPr kumimoji="0" lang="en-US" altLang="ko-KR" sz="1200" b="0" i="0" u="none" strike="noStrike" kern="0" cap="none" spc="0" normalizeH="0" baseline="0">
                <a:latin typeface="KoPub돋움체 Light"/>
                <a:ea typeface="KoPub돋움체 Light"/>
                <a:cs typeface="+mn-cs"/>
              </a:rPr>
              <a:t>Fallback JSON(</a:t>
            </a:r>
            <a:r>
              <a:rPr kumimoji="0" lang="ko-KR" altLang="en-US" sz="1200" b="0" i="0" u="none" strike="noStrike" kern="0" cap="none" spc="0" normalizeH="0" baseline="0">
                <a:latin typeface="KoPub돋움체 Light"/>
                <a:ea typeface="KoPub돋움체 Light"/>
                <a:cs typeface="+mn-cs"/>
              </a:rPr>
              <a:t>동일 스키마</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반환</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표시 전 스키마 검증 </a:t>
            </a:r>
            <a:r>
              <a:rPr kumimoji="0" lang="en-US" altLang="ko-KR" sz="1200" b="0" i="0" u="none" strike="noStrike" kern="0" cap="none" spc="0" normalizeH="0" baseline="0">
                <a:latin typeface="KoPub돋움체 Light"/>
                <a:ea typeface="KoPub돋움체 Light"/>
                <a:cs typeface="+mn-cs"/>
              </a:rPr>
              <a:t>&amp; </a:t>
            </a:r>
            <a:r>
              <a:rPr kumimoji="0" lang="ko-KR" altLang="en-US" sz="1200" b="0" i="0" u="none" strike="noStrike" kern="0" cap="none" spc="0" normalizeH="0" baseline="0">
                <a:latin typeface="KoPub돋움체 Light"/>
                <a:ea typeface="KoPub돋움체 Light"/>
                <a:cs typeface="+mn-cs"/>
              </a:rPr>
              <a:t>숫자 파싱</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지표</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목표 </a:t>
            </a:r>
            <a:r>
              <a:rPr kumimoji="0" lang="en-US" altLang="ko-KR" sz="1200" b="0" i="0" u="none" strike="noStrike" kern="0" cap="none" spc="0" normalizeH="0" baseline="0">
                <a:latin typeface="KoPub돋움체 Light"/>
                <a:ea typeface="KoPub돋움체 Light"/>
                <a:cs typeface="+mn-cs"/>
              </a:rPr>
              <a:t>kcal </a:t>
            </a:r>
            <a:r>
              <a:rPr kumimoji="0" lang="ko-KR" altLang="en-US" sz="1200" b="0" i="0" u="none" strike="noStrike" kern="0" cap="none" spc="0" normalizeH="0" baseline="0">
                <a:latin typeface="KoPub돋움체 Light"/>
                <a:ea typeface="KoPub돋움체 Light"/>
                <a:cs typeface="+mn-cs"/>
              </a:rPr>
              <a:t>오차</a:t>
            </a:r>
            <a:r>
              <a:rPr kumimoji="0" lang="en-US" altLang="ko-KR" sz="1200" b="0" i="0" u="none" strike="noStrike" kern="0" cap="none" spc="0" normalizeH="0" baseline="0">
                <a:latin typeface="KoPub돋움체 Light"/>
                <a:ea typeface="KoPub돋움체 Light"/>
                <a:cs typeface="+mn-cs"/>
              </a:rPr>
              <a:t>(|Δ|≤200), Fallback </a:t>
            </a:r>
            <a:r>
              <a:rPr kumimoji="0" lang="ko-KR" altLang="en-US" sz="1200" b="0" i="0" u="none" strike="noStrike" kern="0" cap="none" spc="0" normalizeH="0" baseline="0">
                <a:latin typeface="KoPub돋움체 Light"/>
                <a:ea typeface="KoPub돋움체 Light"/>
                <a:cs typeface="+mn-cs"/>
              </a:rPr>
              <a:t>비율</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응답시간</a:t>
            </a:r>
            <a:r>
              <a:rPr kumimoji="0" lang="en-US" altLang="ko-KR" sz="1200" b="0" i="0" u="none" strike="noStrike" kern="0" cap="none" spc="0" normalizeH="0" baseline="0">
                <a:latin typeface="KoPub돋움체 Light"/>
                <a:ea typeface="KoPub돋움체 Light"/>
                <a:cs typeface="+mn-cs"/>
              </a:rPr>
              <a:t>(LLM on/off), </a:t>
            </a:r>
            <a:r>
              <a:rPr kumimoji="0" lang="ko-KR" altLang="en-US" sz="1200" b="0" i="0" u="none" strike="noStrike" kern="0" cap="none" spc="0" normalizeH="0" baseline="0">
                <a:latin typeface="KoPub돋움체 Light"/>
                <a:ea typeface="KoPub돋움체 Light"/>
                <a:cs typeface="+mn-cs"/>
              </a:rPr>
              <a:t>스타일 일관성</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34</a:t>
            </a:fld>
            <a:endParaRPr lang="en-US">
              <a:latin typeface="KoPub돋움체 Light"/>
              <a:ea typeface="KoPub돋움체 Light"/>
              <a:cs typeface="+mn-cs"/>
            </a:endParaRPr>
          </a:p>
        </p:txBody>
      </p:sp>
      <p:pic>
        <p:nvPicPr>
          <p:cNvPr id="65" name="그림 64"/>
          <p:cNvPicPr>
            <a:picLocks noChangeAspect="1"/>
          </p:cNvPicPr>
          <p:nvPr/>
        </p:nvPicPr>
        <p:blipFill rotWithShape="1">
          <a:blip r:embed="rId3"/>
          <a:stretch>
            <a:fillRect/>
          </a:stretch>
        </p:blipFill>
        <p:spPr>
          <a:xfrm>
            <a:off x="478013" y="2682720"/>
            <a:ext cx="5129928" cy="1914792"/>
          </a:xfrm>
          <a:prstGeom prst="rect">
            <a:avLst/>
          </a:prstGeom>
        </p:spPr>
      </p:pic>
      <p:sp>
        <p:nvSpPr>
          <p:cNvPr id="7"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8"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프롬프트 요지</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규칙</a:t>
            </a:r>
            <a:r>
              <a:rPr kumimoji="0" lang="en-US" altLang="ko-KR" sz="1200" b="0" i="0" u="none" strike="noStrike" kern="0" cap="none" spc="0" normalizeH="0" baseline="0">
                <a:latin typeface="KoPub돋움체 Light"/>
                <a:ea typeface="KoPub돋움체 Light"/>
                <a:cs typeface="+mn-cs"/>
              </a:rPr>
              <a:t>)</a:t>
            </a:r>
            <a:endParaRPr kumimoji="0" lang="en-US" altLang="ko-KR"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한 끼 한 가지 스타일</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한식 밥상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면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빵</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양식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샐러드 볼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일식 중 </a:t>
            </a:r>
            <a:r>
              <a:rPr kumimoji="0" lang="en-US" altLang="ko-KR" sz="1200" b="0" i="0" u="none" strike="noStrike" kern="0" cap="none" spc="0" normalizeH="0" baseline="0">
                <a:latin typeface="KoPub돋움체 Light"/>
                <a:ea typeface="KoPub돋움체 Light"/>
                <a:cs typeface="+mn-cs"/>
              </a:rPr>
              <a:t>1)</a:t>
            </a:r>
            <a:r>
              <a:rPr kumimoji="0" lang="ko-KR" altLang="en-US" sz="1200" b="0" i="0" u="none" strike="noStrike" kern="0" cap="none" spc="0" normalizeH="0" baseline="0">
                <a:latin typeface="KoPub돋움체 Light"/>
                <a:ea typeface="KoPub돋움체 Light"/>
                <a:cs typeface="+mn-cs"/>
              </a:rPr>
              <a:t>만 사용</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끼니 간 메인 중복 금지</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한국 사용자 친숙한 </a:t>
            </a:r>
            <a:r>
              <a:rPr kumimoji="0" lang="en-US" altLang="ko-KR" sz="1200" b="0" i="0" u="none" strike="noStrike" kern="0" cap="none" spc="0" normalizeH="0" baseline="0">
                <a:latin typeface="KoPub돋움체 Light"/>
                <a:ea typeface="KoPub돋움체 Light"/>
                <a:cs typeface="+mn-cs"/>
              </a:rPr>
              <a:t>1~4</a:t>
            </a:r>
            <a:r>
              <a:rPr kumimoji="0" lang="ko-KR" altLang="en-US" sz="1200" b="0" i="0" u="none" strike="noStrike" kern="0" cap="none" spc="0" normalizeH="0" baseline="0">
                <a:latin typeface="KoPub돋움체 Light"/>
                <a:ea typeface="KoPub돋움체 Light"/>
                <a:cs typeface="+mn-cs"/>
              </a:rPr>
              <a:t>개 아이템로 </a:t>
            </a:r>
            <a:r>
              <a:rPr kumimoji="0" lang="en-US" altLang="ko-KR" sz="1200" b="0" i="0" u="none" strike="noStrike" kern="0" cap="none" spc="0" normalizeH="0" baseline="0">
                <a:latin typeface="KoPub돋움체 Light"/>
                <a:ea typeface="KoPub돋움체 Light"/>
                <a:cs typeface="+mn-cs"/>
              </a:rPr>
              <a:t>menu </a:t>
            </a:r>
            <a:r>
              <a:rPr kumimoji="0" lang="ko-KR" altLang="en-US" sz="1200" b="0" i="0" u="none" strike="noStrike" kern="0" cap="none" spc="0" normalizeH="0" baseline="0">
                <a:latin typeface="KoPub돋움체 Light"/>
                <a:ea typeface="KoPub돋움체 Light"/>
                <a:cs typeface="+mn-cs"/>
              </a:rPr>
              <a:t>구성</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목표 </a:t>
            </a:r>
            <a:r>
              <a:rPr kumimoji="0" lang="en-US" altLang="ko-KR" sz="1200" b="0" i="0" u="none" strike="noStrike" kern="0" cap="none" spc="0" normalizeH="0" baseline="0">
                <a:latin typeface="KoPub돋움체 Light"/>
                <a:ea typeface="KoPub돋움체 Light"/>
                <a:cs typeface="+mn-cs"/>
              </a:rPr>
              <a:t>kcal ±200 </a:t>
            </a:r>
            <a:r>
              <a:rPr kumimoji="0" lang="ko-KR" altLang="en-US" sz="1200" b="0" i="0" u="none" strike="noStrike" kern="0" cap="none" spc="0" normalizeH="0" baseline="0">
                <a:latin typeface="KoPub돋움체 Light"/>
                <a:ea typeface="KoPub돋움체 Light"/>
                <a:cs typeface="+mn-cs"/>
              </a:rPr>
              <a:t>허용</a:t>
            </a:r>
            <a:r>
              <a:rPr kumimoji="0" lang="en-US" altLang="ko-KR" sz="1200" b="0" i="0" u="none" strike="noStrike" kern="0" cap="none" spc="0" normalizeH="0" baseline="0">
                <a:latin typeface="KoPub돋움체 Light"/>
                <a:ea typeface="KoPub돋움체 Light"/>
                <a:cs typeface="+mn-cs"/>
              </a:rPr>
              <a:t>, JSON</a:t>
            </a:r>
            <a:r>
              <a:rPr kumimoji="0" lang="ko-KR" altLang="en-US" sz="1200" b="0" i="0" u="none" strike="noStrike" kern="0" cap="none" spc="0" normalizeH="0" baseline="0">
                <a:latin typeface="KoPub돋움체 Light"/>
                <a:ea typeface="KoPub돋움체 Light"/>
                <a:cs typeface="+mn-cs"/>
              </a:rPr>
              <a:t>만 반환</a:t>
            </a:r>
            <a:endParaRPr kumimoji="0" lang="ko-KR" altLang="en-US" sz="1200" b="0" i="0" u="none" strike="noStrike" kern="0" cap="none" spc="0" normalizeH="0" baseline="0">
              <a:latin typeface="KoPub돋움체 Light"/>
              <a:ea typeface="KoPub돋움체 Light"/>
              <a:cs typeface="+mn-cs"/>
            </a:endParaRPr>
          </a:p>
        </p:txBody>
      </p:sp>
      <p:sp>
        <p:nvSpPr>
          <p:cNvPr id="6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pPr marL="0" lvl="0" indent="0" algn="r" rtl="0">
                <a:spcBef>
                  <a:spcPts val="0"/>
                </a:spcBef>
                <a:spcAft>
                  <a:spcPts val="0"/>
                </a:spcAft>
                <a:buNone/>
                <a:defRPr/>
              </a:pPr>
              <a:t>35</a:t>
            </a:fld>
            <a:endParaRPr lang="en-US"/>
          </a:p>
        </p:txBody>
      </p:sp>
      <p:sp>
        <p:nvSpPr>
          <p:cNvPr id="10"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8" name="Google Shape;18;p4"/>
          <p:cNvSpPr>
            <a:spLocks noGrp="1"/>
          </p:cNvSpPr>
          <p:nvPr/>
        </p:nvSpPr>
        <p:spPr>
          <a:xfrm>
            <a:off x="384560" y="2571750"/>
            <a:ext cx="4109508" cy="1687103"/>
          </a:xfrm>
          <a:prstGeom prst="rect">
            <a:avLst/>
          </a:prstGeom>
        </p:spPr>
        <p:txBody>
          <a:bodyPr vert="horz" wrap="square" lIns="91424" tIns="91424" rIns="91424" bIns="91424" anchor="t" anchorCtr="0">
            <a:normAutofit lnSpcReduction="10000"/>
          </a:bodyPr>
          <a:lstStyle/>
          <a:p>
            <a:pPr marL="114300" indent="0" algn="l" defTabSz="685800" rtl="0" eaLnBrk="1" latinLnBrk="1" hangingPunct="1">
              <a:lnSpc>
                <a:spcPct val="150000"/>
              </a:lnSpc>
              <a:spcBef>
                <a:spcPts val="1050"/>
              </a:spcBef>
              <a:spcAft>
                <a:spcPts val="0"/>
              </a:spcAft>
              <a:buClr>
                <a:schemeClr val="accent1"/>
              </a:buClr>
              <a:buSzPct val="80000"/>
              <a:buFont typeface="Corbel"/>
              <a:buNone/>
              <a:defRPr/>
            </a:pPr>
            <a:r>
              <a:rPr kumimoji="0" lang="ko-KR" altLang="en-US" sz="1200" b="0" i="0" u="none" strike="noStrike" kern="1200" cap="none" spc="0" normalizeH="0" baseline="0">
                <a:solidFill>
                  <a:schemeClr val="tx1"/>
                </a:solidFill>
                <a:latin typeface="KoPub돋움체 Light"/>
                <a:ea typeface="KoPub돋움체 Light"/>
                <a:cs typeface="+mn-cs"/>
              </a:rPr>
              <a:t>■  모델 및 토크나이저</a:t>
            </a:r>
            <a:endParaRPr kumimoji="0" lang="ko-KR" altLang="en-US"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ko-KR" altLang="en-US" sz="1200" b="0" i="0" u="none" strike="noStrike" kern="1200" cap="none" spc="0" normalizeH="0" baseline="0">
                <a:solidFill>
                  <a:schemeClr val="tx1"/>
                </a:solidFill>
                <a:latin typeface="KoPub돋움체 Light"/>
                <a:ea typeface="KoPub돋움체 Light"/>
                <a:cs typeface="+mn-cs"/>
              </a:rPr>
              <a:t>  ●  모델</a:t>
            </a:r>
            <a:r>
              <a:rPr kumimoji="0" lang="en-US" altLang="ko-KR" sz="1200" b="0" i="0" u="none" strike="noStrike" kern="1200" cap="none" spc="0" normalizeH="0" baseline="0">
                <a:solidFill>
                  <a:schemeClr val="tx1"/>
                </a:solidFill>
                <a:latin typeface="KoPub돋움체 Light"/>
                <a:ea typeface="KoPub돋움체 Light"/>
                <a:cs typeface="+mn-cs"/>
              </a:rPr>
              <a:t>: KoBERT (BERTForSequenceClassification)</a:t>
            </a:r>
            <a:endParaRPr kumimoji="0" lang="en-US" altLang="ko-KR"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en-US" altLang="ko-KR" sz="1200" b="0" i="0" u="none" strike="noStrike" kern="1200" cap="none" spc="0" normalizeH="0" baseline="0">
                <a:solidFill>
                  <a:schemeClr val="tx1"/>
                </a:solidFill>
                <a:latin typeface="KoPub돋움체 Light"/>
                <a:ea typeface="KoPub돋움체 Light"/>
                <a:cs typeface="+mn-cs"/>
              </a:rPr>
              <a:t>  ●  </a:t>
            </a:r>
            <a:r>
              <a:rPr kumimoji="0" lang="ko-KR" altLang="en-US" sz="1200" b="0" i="0" u="none" strike="noStrike" kern="1200" cap="none" spc="0" normalizeH="0" baseline="0">
                <a:solidFill>
                  <a:schemeClr val="tx1"/>
                </a:solidFill>
                <a:latin typeface="KoPub돋움체 Light"/>
                <a:ea typeface="KoPub돋움체 Light"/>
                <a:cs typeface="+mn-cs"/>
              </a:rPr>
              <a:t>라벨</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공포</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놀람</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분노</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슬픔</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중립</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행복</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혐오 </a:t>
            </a:r>
            <a:r>
              <a:rPr kumimoji="0" lang="en-US" altLang="ko-KR" sz="1200" b="0" i="0" u="none" strike="noStrike" kern="1200" cap="none" spc="0" normalizeH="0" baseline="0">
                <a:solidFill>
                  <a:schemeClr val="tx1"/>
                </a:solidFill>
                <a:latin typeface="KoPub돋움체 Light"/>
                <a:ea typeface="KoPub돋움체 Light"/>
                <a:cs typeface="+mn-cs"/>
              </a:rPr>
              <a:t>(7</a:t>
            </a:r>
            <a:r>
              <a:rPr kumimoji="0" lang="ko-KR" altLang="en-US" sz="1200" b="0" i="0" u="none" strike="noStrike" kern="1200" cap="none" spc="0" normalizeH="0" baseline="0">
                <a:solidFill>
                  <a:schemeClr val="tx1"/>
                </a:solidFill>
                <a:latin typeface="KoPub돋움체 Light"/>
                <a:ea typeface="KoPub돋움체 Light"/>
                <a:cs typeface="+mn-cs"/>
              </a:rPr>
              <a:t>개</a:t>
            </a:r>
            <a:r>
              <a:rPr kumimoji="0" lang="en-US" altLang="ko-KR" sz="1200" b="0" i="0" u="none" strike="noStrike" kern="1200" cap="none" spc="0" normalizeH="0" baseline="0">
                <a:solidFill>
                  <a:schemeClr val="tx1"/>
                </a:solidFill>
                <a:latin typeface="KoPub돋움체 Light"/>
                <a:ea typeface="KoPub돋움체 Light"/>
                <a:cs typeface="+mn-cs"/>
              </a:rPr>
              <a:t>)</a:t>
            </a:r>
            <a:endParaRPr kumimoji="0" lang="en-US" altLang="ko-KR"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en-US" altLang="ko-KR" sz="1200" b="0" i="0" u="none" strike="noStrike" kern="1200" cap="none" spc="0" normalizeH="0" baseline="0">
                <a:solidFill>
                  <a:schemeClr val="tx1"/>
                </a:solidFill>
                <a:latin typeface="KoPub돋움체 Light"/>
                <a:ea typeface="KoPub돋움체 Light"/>
                <a:cs typeface="+mn-cs"/>
              </a:rPr>
              <a:t>  ●  </a:t>
            </a:r>
            <a:r>
              <a:rPr kumimoji="0" lang="ko-KR" altLang="en-US" sz="1200" b="0" i="0" u="none" strike="noStrike" kern="1200" cap="none" spc="0" normalizeH="0" baseline="0">
                <a:solidFill>
                  <a:schemeClr val="tx1"/>
                </a:solidFill>
                <a:latin typeface="KoPub돋움체 Light"/>
                <a:ea typeface="KoPub돋움체 Light"/>
                <a:cs typeface="+mn-cs"/>
              </a:rPr>
              <a:t>토크나이저</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모델 전용 </a:t>
            </a:r>
            <a:r>
              <a:rPr kumimoji="0" lang="en-US" altLang="ko-KR" sz="1200" b="0" i="0" u="none" strike="noStrike" kern="1200" cap="none" spc="0" normalizeH="0" baseline="0">
                <a:solidFill>
                  <a:schemeClr val="tx1"/>
                </a:solidFill>
                <a:latin typeface="KoPub돋움체 Light"/>
                <a:ea typeface="KoPub돋움체 Light"/>
                <a:cs typeface="+mn-cs"/>
              </a:rPr>
              <a:t>AutoTokenizer</a:t>
            </a:r>
            <a:endParaRPr kumimoji="0" lang="en-US" altLang="ko-KR"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en-US" altLang="ko-KR" sz="1200" b="0" i="0" u="none" strike="noStrike" kern="1200" cap="none" spc="0" normalizeH="0" baseline="0">
                <a:solidFill>
                  <a:schemeClr val="tx1"/>
                </a:solidFill>
                <a:latin typeface="KoPub돋움체 Light"/>
                <a:ea typeface="KoPub돋움체 Light"/>
                <a:cs typeface="+mn-cs"/>
              </a:rPr>
              <a:t>  ●  </a:t>
            </a:r>
            <a:r>
              <a:rPr kumimoji="0" lang="ko-KR" altLang="en-US" sz="1200" b="0" i="0" u="none" strike="noStrike" kern="1200" cap="none" spc="0" normalizeH="0" baseline="0">
                <a:solidFill>
                  <a:schemeClr val="tx1"/>
                </a:solidFill>
                <a:latin typeface="KoPub돋움체 Light"/>
                <a:ea typeface="KoPub돋움체 Light"/>
                <a:cs typeface="+mn-cs"/>
              </a:rPr>
              <a:t>사전 학습 모델 다운로드 후 추론만 진행</a:t>
            </a:r>
            <a:endParaRPr kumimoji="0" lang="ko-KR" altLang="en-US" sz="1200" b="0" i="0" u="none" strike="noStrike" kern="1200" cap="none" spc="0" normalizeH="0" baseline="0">
              <a:solidFill>
                <a:schemeClr val="tx1"/>
              </a:solidFill>
              <a:latin typeface="KoPub돋움체 Light"/>
              <a:ea typeface="KoPub돋움체 Light"/>
              <a:cs typeface="+mn-cs"/>
            </a:endParaRPr>
          </a:p>
        </p:txBody>
      </p:sp>
      <p:sp>
        <p:nvSpPr>
          <p:cNvPr id="19" name="TextBox 10"/>
          <p:cNvSpPr txBox="1"/>
          <p:nvPr/>
        </p:nvSpPr>
        <p:spPr>
          <a:xfrm>
            <a:off x="494778" y="985014"/>
            <a:ext cx="3562350" cy="1280031"/>
          </a:xfrm>
          <a:prstGeom prst="rect">
            <a:avLst/>
          </a:prstGeom>
        </p:spPr>
        <p:txBody>
          <a:bodyPr wrap="square">
            <a:spAutoFit/>
          </a:bodyPr>
          <a:lstStyle/>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감정 분석 &amp; 음식 추천 서비스 흐름</a:t>
            </a:r>
            <a:endParaRPr lang="ko-KR" altLang="ko-KR" sz="1200">
              <a:latin typeface="KoPub돋움체 Light"/>
              <a:ea typeface="KoPub돋움체 Light"/>
              <a:cs typeface="+mn-cs"/>
            </a:endParaRPr>
          </a:p>
          <a:p>
            <a:pPr>
              <a:defRPr/>
            </a:pPr>
            <a:endParaRPr lang="ko-KR" altLang="ko-KR" sz="1200">
              <a:latin typeface="KoPub돋움체 Light"/>
              <a:ea typeface="KoPub돋움체 Light"/>
              <a:cs typeface="+mn-cs"/>
            </a:endParaRPr>
          </a:p>
          <a:p>
            <a:pPr>
              <a:lnSpc>
                <a:spcPct val="150000"/>
              </a:lnSpc>
              <a:defRPr/>
            </a:pPr>
            <a:r>
              <a:rPr lang="ko-KR" altLang="en-US" sz="1200">
                <a:latin typeface="KoPub돋움체 Light"/>
                <a:ea typeface="KoPub돋움체 Light"/>
                <a:cs typeface="+mn-cs"/>
              </a:rPr>
              <a:t> </a:t>
            </a:r>
            <a:r>
              <a:rPr lang="ko-KR" altLang="ko-KR" sz="1200">
                <a:latin typeface="KoPub돋움체 Light"/>
                <a:ea typeface="KoPub돋움체 Light"/>
                <a:cs typeface="+mn-cs"/>
              </a:rPr>
              <a:t>1. 텍스트 기반 감정 분석 → 감정별 음식 추천</a:t>
            </a:r>
            <a:endParaRPr lang="ko-KR" altLang="ko-KR" sz="1200">
              <a:latin typeface="KoPub돋움체 Light"/>
              <a:ea typeface="KoPub돋움체 Light"/>
              <a:cs typeface="+mn-cs"/>
            </a:endParaRPr>
          </a:p>
          <a:p>
            <a:pPr>
              <a:lnSpc>
                <a:spcPct val="150000"/>
              </a:lnSpc>
              <a:defRPr/>
            </a:pPr>
            <a:r>
              <a:rPr lang="ko-KR" altLang="en-US" sz="1200">
                <a:latin typeface="KoPub돋움체 Light"/>
                <a:ea typeface="KoPub돋움체 Light"/>
                <a:cs typeface="+mn-cs"/>
              </a:rPr>
              <a:t> </a:t>
            </a:r>
            <a:r>
              <a:rPr lang="ko-KR" altLang="ko-KR" sz="1200">
                <a:latin typeface="KoPub돋움체 Light"/>
                <a:ea typeface="KoPub돋움체 Light"/>
                <a:cs typeface="+mn-cs"/>
              </a:rPr>
              <a:t>2. 사전 학습 KoBERT 모델 활용</a:t>
            </a:r>
            <a:endParaRPr lang="ko-KR" altLang="ko-KR" sz="1200">
              <a:latin typeface="KoPub돋움체 Light"/>
              <a:ea typeface="KoPub돋움체 Light"/>
              <a:cs typeface="+mn-cs"/>
            </a:endParaRPr>
          </a:p>
          <a:p>
            <a:pPr>
              <a:lnSpc>
                <a:spcPct val="150000"/>
              </a:lnSpc>
              <a:defRPr/>
            </a:pPr>
            <a:r>
              <a:rPr lang="ko-KR" altLang="en-US" sz="1200">
                <a:latin typeface="KoPub돋움체 Light"/>
                <a:ea typeface="KoPub돋움체 Light"/>
                <a:cs typeface="+mn-cs"/>
              </a:rPr>
              <a:t> </a:t>
            </a:r>
            <a:r>
              <a:rPr lang="ko-KR" altLang="ko-KR" sz="1200">
                <a:latin typeface="KoPub돋움체 Light"/>
                <a:ea typeface="KoPub돋움체 Light"/>
                <a:cs typeface="+mn-cs"/>
              </a:rPr>
              <a:t>3. Gemini LLM API 연동</a:t>
            </a:r>
            <a:endParaRPr lang="ko-KR" altLang="ko-KR" sz="1200">
              <a:latin typeface="KoPub돋움체 Light"/>
              <a:ea typeface="KoPub돋움체 Light"/>
              <a:cs typeface="+mn-cs"/>
            </a:endParaRPr>
          </a:p>
        </p:txBody>
      </p:sp>
      <p:pic>
        <p:nvPicPr>
          <p:cNvPr id="20" name=""/>
          <p:cNvPicPr>
            <a:picLocks noChangeAspect="1"/>
          </p:cNvPicPr>
          <p:nvPr/>
        </p:nvPicPr>
        <p:blipFill rotWithShape="1">
          <a:blip r:embed="rId2"/>
          <a:stretch>
            <a:fillRect/>
          </a:stretch>
        </p:blipFill>
        <p:spPr>
          <a:xfrm>
            <a:off x="4826591" y="1126956"/>
            <a:ext cx="3561974" cy="3111530"/>
          </a:xfrm>
          <a:prstGeom prst="rect">
            <a:avLst/>
          </a:prstGeom>
        </p:spPr>
      </p:pic>
      <p:sp>
        <p:nvSpPr>
          <p:cNvPr id="2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36</a:t>
            </a:fld>
            <a:endParaRPr lang="en-US">
              <a:latin typeface="KoPub돋움체 Light"/>
              <a:ea typeface="KoPub돋움체 Light"/>
              <a:cs typeface="+mn-cs"/>
            </a:endParaRPr>
          </a:p>
        </p:txBody>
      </p:sp>
      <p:sp>
        <p:nvSpPr>
          <p:cNvPr id="12"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8" name="Google Shape;17;p4"/>
          <p:cNvSpPr>
            <a:spLocks noGrp="1"/>
          </p:cNvSpPr>
          <p:nvPr>
            <p:ph type="title" idx="0"/>
          </p:nvPr>
        </p:nvSpPr>
        <p:spPr>
          <a:xfrm>
            <a:off x="382732" y="955564"/>
            <a:ext cx="8361218" cy="1855570"/>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텍스트 감정 분석의 이해</a:t>
            </a:r>
            <a:br>
              <a:rPr lang="en-US" altLang="ko-KR" sz="1200">
                <a:solidFill>
                  <a:schemeClr val="tx1"/>
                </a:solidFill>
                <a:latin typeface="KoPub돋움체 Light"/>
                <a:ea typeface="KoPub돋움체 Light"/>
                <a:cs typeface="+mn-cs"/>
              </a:rPr>
            </a:br>
            <a:br>
              <a:rPr lang="ko-KR" altLang="en-US" sz="1200">
                <a:solidFill>
                  <a:schemeClr val="tx1"/>
                </a:solidFill>
                <a:latin typeface="KoPub돋움체 Light"/>
                <a:ea typeface="KoPub돋움체 Light"/>
                <a:cs typeface="+mn-cs"/>
              </a:rPr>
            </a:br>
            <a:r>
              <a:rPr lang="ko-KR" altLang="en-US" sz="1200">
                <a:solidFill>
                  <a:schemeClr val="tx1"/>
                </a:solidFill>
                <a:latin typeface="KoPub돋움체 Light"/>
                <a:ea typeface="KoPub돋움체 Light"/>
                <a:cs typeface="+mn-cs"/>
              </a:rPr>
              <a:t>  ●  KoBERT 모델 활용</a:t>
            </a: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	 </a:t>
            </a: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한국어에 최적화된 BERT 모델인 KoBERT를 사용했습니다.</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이 모델은 텍스트를 분석하여 '공포, 놀람, 분노, 슬픔, 중립, 행복, 혐오' 7가지 감정 중 하나로 분류합니다.</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모델은 이미 학습이 완료된 상태이므로, 별도의 학습 없이 바로 추천 서비스에 활용할 수 있습니다.</a:t>
            </a:r>
            <a:endParaRPr lang="ko-KR" altLang="en-US" sz="1200">
              <a:solidFill>
                <a:schemeClr val="tx1"/>
              </a:solidFill>
              <a:latin typeface="KoPub돋움체 Light"/>
              <a:ea typeface="KoPub돋움체 Light"/>
              <a:cs typeface="+mn-cs"/>
            </a:endParaRPr>
          </a:p>
        </p:txBody>
      </p:sp>
      <p:sp>
        <p:nvSpPr>
          <p:cNvPr id="2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37</a:t>
            </a:fld>
            <a:endParaRPr lang="en-US">
              <a:latin typeface="KoPub돋움체 Light"/>
              <a:ea typeface="KoPub돋움체 Light"/>
              <a:cs typeface="+mn-cs"/>
            </a:endParaRPr>
          </a:p>
        </p:txBody>
      </p:sp>
      <p:sp>
        <p:nvSpPr>
          <p:cNvPr id="8"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4" name="Google Shape;17;p4"/>
          <p:cNvSpPr>
            <a:spLocks noGrp="1"/>
          </p:cNvSpPr>
          <p:nvPr>
            <p:ph type="title" idx="0"/>
          </p:nvPr>
        </p:nvSpPr>
        <p:spPr>
          <a:xfrm>
            <a:off x="381000" y="957945"/>
            <a:ext cx="8361218" cy="1724177"/>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데이터 전처리</a:t>
            </a:r>
            <a:br>
              <a:rPr lang="en-US" altLang="ko-KR" sz="1200">
                <a:solidFill>
                  <a:schemeClr val="tx1"/>
                </a:solidFill>
                <a:latin typeface="KoPub돋움체 Light"/>
                <a:ea typeface="KoPub돋움체 Light"/>
                <a:cs typeface="+mn-cs"/>
              </a:rPr>
            </a:br>
            <a:br>
              <a:rPr lang="en-US" altLang="ko-KR" sz="1200">
                <a:solidFill>
                  <a:schemeClr val="tx1"/>
                </a:solidFill>
                <a:latin typeface="KoPub돋움체 Light"/>
                <a:ea typeface="KoPub돋움체 Light"/>
                <a:cs typeface="+mn-cs"/>
              </a:rPr>
            </a:br>
            <a:r>
              <a:rPr lang="en-US" altLang="ko-KR" sz="1200">
                <a:solidFill>
                  <a:schemeClr val="tx1"/>
                </a:solidFill>
                <a:latin typeface="KoPub돋움체 Light"/>
                <a:ea typeface="KoPub돋움체 Light"/>
                <a:cs typeface="+mn-cs"/>
              </a:rPr>
              <a:t>  ●  모델이 이해하는 언어</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토크나이저(Tokenizer): 문장을 숫자로 변환</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사용자가 입력한 문장을 모델이 이해할 수 있는 숫자(토큰) 배열로 변환합니다.</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모든 문장 길이를 256자로 통일하고(padding &amp; truncation), 모델이 읽을 수 있는 최종 데이터 형식인 </a:t>
            </a:r>
            <a:r>
              <a:rPr lang="ko-KR" altLang="en-US" sz="1200" b="1">
                <a:solidFill>
                  <a:schemeClr val="tx1"/>
                </a:solidFill>
                <a:latin typeface="KoPub돋움체 Light"/>
                <a:ea typeface="KoPub돋움체 Light"/>
                <a:cs typeface="+mn-cs"/>
              </a:rPr>
              <a:t>텐서(Tensor)</a:t>
            </a:r>
            <a:r>
              <a:rPr lang="ko-KR" altLang="en-US" sz="1200">
                <a:solidFill>
                  <a:schemeClr val="tx1"/>
                </a:solidFill>
                <a:latin typeface="KoPub돋움체 Light"/>
                <a:ea typeface="KoPub돋움체 Light"/>
                <a:cs typeface="+mn-cs"/>
              </a:rPr>
              <a:t>로 만듭니다.</a:t>
            </a:r>
            <a:br>
              <a:rPr lang="ko-KR" altLang="en-US" sz="1200">
                <a:solidFill>
                  <a:schemeClr val="tx1"/>
                </a:solidFill>
                <a:latin typeface="KoPub돋움체 Light"/>
                <a:ea typeface="KoPub돋움체 Light"/>
                <a:cs typeface="+mn-cs"/>
              </a:rPr>
            </a:br>
            <a:endParaRPr lang="ko-KR" altLang="en-US" sz="1200">
              <a:solidFill>
                <a:schemeClr val="tx1"/>
              </a:solidFill>
              <a:latin typeface="KoPub돋움체 Light"/>
              <a:ea typeface="KoPub돋움체 Light"/>
              <a:cs typeface="+mn-cs"/>
            </a:endParaRPr>
          </a:p>
        </p:txBody>
      </p:sp>
      <p:pic>
        <p:nvPicPr>
          <p:cNvPr id="16" name="그림 15"/>
          <p:cNvPicPr>
            <a:picLocks noChangeAspect="1"/>
          </p:cNvPicPr>
          <p:nvPr/>
        </p:nvPicPr>
        <p:blipFill rotWithShape="1">
          <a:blip r:embed="rId2"/>
          <a:stretch>
            <a:fillRect/>
          </a:stretch>
        </p:blipFill>
        <p:spPr>
          <a:xfrm>
            <a:off x="3163363" y="2892548"/>
            <a:ext cx="2428875" cy="1466850"/>
          </a:xfrm>
          <a:prstGeom prst="rect">
            <a:avLst/>
          </a:prstGeom>
        </p:spPr>
      </p:pic>
      <p:sp>
        <p:nvSpPr>
          <p:cNvPr id="1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38</a:t>
            </a:fld>
            <a:endParaRPr lang="en-US">
              <a:latin typeface="KoPub돋움체 Light"/>
              <a:ea typeface="KoPub돋움체 Light"/>
              <a:cs typeface="+mn-cs"/>
            </a:endParaRPr>
          </a:p>
        </p:txBody>
      </p:sp>
      <p:sp>
        <p:nvSpPr>
          <p:cNvPr id="8"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4" name="Google Shape;17;p4"/>
          <p:cNvSpPr>
            <a:spLocks noGrp="1"/>
          </p:cNvSpPr>
          <p:nvPr>
            <p:ph type="title" idx="0"/>
          </p:nvPr>
        </p:nvSpPr>
        <p:spPr>
          <a:xfrm>
            <a:off x="381000" y="957945"/>
            <a:ext cx="8361218" cy="2158813"/>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정확도 향상 전략</a:t>
            </a:r>
            <a:br>
              <a:rPr lang="en-US" altLang="ko-KR" sz="1200">
                <a:solidFill>
                  <a:schemeClr val="tx1"/>
                </a:solidFill>
                <a:latin typeface="KoPub돋움체 Light"/>
                <a:ea typeface="KoPub돋움체 Light"/>
                <a:cs typeface="+mn-cs"/>
              </a:rPr>
            </a:br>
            <a:br>
              <a:rPr lang="en-US" altLang="ko-KR" sz="1200">
                <a:solidFill>
                  <a:schemeClr val="tx1"/>
                </a:solidFill>
                <a:latin typeface="KoPub돋움체 Light"/>
                <a:ea typeface="KoPub돋움체 Light"/>
                <a:cs typeface="+mn-cs"/>
              </a:rPr>
            </a:br>
            <a:r>
              <a:rPr lang="en-US" altLang="ko-KR" sz="1200">
                <a:solidFill>
                  <a:schemeClr val="tx1"/>
                </a:solidFill>
                <a:latin typeface="KoPub돋움체 Light"/>
                <a:ea typeface="KoPub돋움체 Light"/>
                <a:cs typeface="+mn-cs"/>
              </a:rPr>
              <a:t>  ●  예측의 신뢰도를 높이는 방법</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규칙 기반 보정:</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모델이 예측한 감정 결과에 키워드와 규칙을 적용하여 정확도를 높였습니다.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예를 들어, "너무 무섭지 않아"라는 문장에서 '무섭'이라는 키워드를 감지하고, 뒤에 따라오는 '않아'와 같은 부정어를 인식하여 정확한 감정(중립이나 슬픔)으로 보정합니다.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아래 코드가 감정 예측과 보정 로직을 보여줍니다.</a:t>
            </a:r>
            <a:br>
              <a:rPr lang="en-US" altLang="ko-KR" sz="1200">
                <a:solidFill>
                  <a:schemeClr val="tx1"/>
                </a:solidFill>
                <a:latin typeface="KoPub돋움체 Light"/>
                <a:ea typeface="KoPub돋움체 Light"/>
                <a:cs typeface="+mn-cs"/>
              </a:rPr>
            </a:br>
            <a:br>
              <a:rPr lang="ko-KR" altLang="en-US" sz="1200">
                <a:solidFill>
                  <a:schemeClr val="tx1"/>
                </a:solidFill>
                <a:latin typeface="KoPub돋움체 Light"/>
                <a:ea typeface="KoPub돋움체 Light"/>
                <a:cs typeface="+mn-cs"/>
              </a:rPr>
            </a:br>
            <a:endParaRPr lang="ko-KR" altLang="en-US" sz="1200">
              <a:solidFill>
                <a:schemeClr val="tx1"/>
              </a:solidFill>
              <a:latin typeface="KoPub돋움체 Light"/>
              <a:ea typeface="KoPub돋움체 Light"/>
              <a:cs typeface="+mn-cs"/>
            </a:endParaRPr>
          </a:p>
        </p:txBody>
      </p:sp>
      <p:pic>
        <p:nvPicPr>
          <p:cNvPr id="16" name="그림 15"/>
          <p:cNvPicPr>
            <a:picLocks noChangeAspect="1"/>
          </p:cNvPicPr>
          <p:nvPr/>
        </p:nvPicPr>
        <p:blipFill rotWithShape="1">
          <a:blip r:embed="rId3"/>
          <a:stretch>
            <a:fillRect/>
          </a:stretch>
        </p:blipFill>
        <p:spPr>
          <a:xfrm>
            <a:off x="338379" y="3239842"/>
            <a:ext cx="4233620" cy="1691916"/>
          </a:xfrm>
          <a:prstGeom prst="rect">
            <a:avLst/>
          </a:prstGeom>
        </p:spPr>
      </p:pic>
      <p:pic>
        <p:nvPicPr>
          <p:cNvPr id="17" name="그림 16"/>
          <p:cNvPicPr>
            <a:picLocks noChangeAspect="1"/>
          </p:cNvPicPr>
          <p:nvPr/>
        </p:nvPicPr>
        <p:blipFill rotWithShape="1">
          <a:blip r:embed="rId4"/>
          <a:stretch>
            <a:fillRect/>
          </a:stretch>
        </p:blipFill>
        <p:spPr>
          <a:xfrm>
            <a:off x="4631648" y="3269479"/>
            <a:ext cx="4157824" cy="1660494"/>
          </a:xfrm>
          <a:prstGeom prst="rect">
            <a:avLst/>
          </a:prstGeom>
        </p:spPr>
      </p:pic>
      <p:sp>
        <p:nvSpPr>
          <p:cNvPr id="18" name="TextBox 17"/>
          <p:cNvSpPr txBox="1"/>
          <p:nvPr/>
        </p:nvSpPr>
        <p:spPr>
          <a:xfrm>
            <a:off x="5839379" y="2759659"/>
            <a:ext cx="1657795" cy="364577"/>
          </a:xfrm>
          <a:prstGeom prst="rect">
            <a:avLst/>
          </a:prstGeom>
        </p:spPr>
        <p:txBody>
          <a:bodyPr wrap="none">
            <a:spAutoFit/>
          </a:bodyPr>
          <a:lstStyle/>
          <a:p>
            <a:pPr>
              <a:defRPr/>
            </a:pPr>
            <a:r>
              <a:rPr lang="ko-KR" altLang="en-US"/>
              <a:t>예측 보정 로직</a:t>
            </a:r>
            <a:endParaRPr lang="ko-KR" altLang="en-US"/>
          </a:p>
        </p:txBody>
      </p:sp>
      <p:sp>
        <p:nvSpPr>
          <p:cNvPr id="20" name="화살표: 아래쪽 19"/>
          <p:cNvSpPr/>
          <p:nvPr/>
        </p:nvSpPr>
        <p:spPr>
          <a:xfrm>
            <a:off x="6570771" y="3076297"/>
            <a:ext cx="253442" cy="164621"/>
          </a:xfrm>
          <a:prstGeom prst="down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39</a:t>
            </a:fld>
            <a:endParaRPr lang="en-US">
              <a:latin typeface="KoPub돋움체 Light"/>
              <a:ea typeface="KoPub돋움체 Light"/>
              <a:cs typeface="+mn-cs"/>
            </a:endParaRPr>
          </a:p>
        </p:txBody>
      </p:sp>
      <p:sp>
        <p:nvSpPr>
          <p:cNvPr id="8"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4" name="Google Shape;17;p4"/>
          <p:cNvSpPr>
            <a:spLocks noGrp="1"/>
          </p:cNvSpPr>
          <p:nvPr>
            <p:ph type="title" idx="0"/>
          </p:nvPr>
        </p:nvSpPr>
        <p:spPr>
          <a:xfrm>
            <a:off x="381000" y="957945"/>
            <a:ext cx="8361218" cy="2408498"/>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음식 추천 로직</a:t>
            </a:r>
            <a:br>
              <a:rPr lang="en-US" altLang="ko-KR" sz="1200">
                <a:solidFill>
                  <a:schemeClr val="tx1"/>
                </a:solidFill>
                <a:latin typeface="KoPub돋움체 Light"/>
                <a:ea typeface="KoPub돋움체 Light"/>
                <a:cs typeface="+mn-cs"/>
              </a:rPr>
            </a:br>
            <a:br>
              <a:rPr lang="en-US" altLang="ko-KR" sz="1200">
                <a:solidFill>
                  <a:schemeClr val="tx1"/>
                </a:solidFill>
                <a:latin typeface="KoPub돋움체 Light"/>
                <a:ea typeface="KoPub돋움체 Light"/>
                <a:cs typeface="+mn-cs"/>
              </a:rPr>
            </a:br>
            <a:r>
              <a:rPr lang="en-US" altLang="ko-KR" sz="1200">
                <a:solidFill>
                  <a:schemeClr val="tx1"/>
                </a:solidFill>
                <a:latin typeface="KoPub돋움체 Light"/>
                <a:ea typeface="KoPub돋움체 Light"/>
                <a:cs typeface="+mn-cs"/>
              </a:rPr>
              <a:t>  ●  감정과 음식을 연결하는 기술</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벡터 데이터베이스 (Vector DB):</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각 감정별로 미리 정의된 설명을 **숫자 형태(벡터)**로 저장해 둔 데이터베이스입니다.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RAG (검색 증강 생성):</a:t>
            </a: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사용자의 감정(예: '행복')을 분석하면, 이 감정과 가장 유사한 벡터를 데이터베이스에서 검색합니다.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검색된 감정 설명(예: "행복은 만족감, 기쁨을 느끼는 감정입니다.")을 Gemini에게 전달하여 프롬프트를 만듭니다.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아래 코드가 Gemini API를 호출하여 음식 추천을 받는 부분입니다.Gemini는 이 정보를 바탕으로 감정에 맞는 음식 3가지를 추천해 줍니다.</a:t>
            </a:r>
            <a:endParaRPr lang="en-US" altLang="ko-KR" sz="1200">
              <a:solidFill>
                <a:schemeClr val="tx1"/>
              </a:solidFill>
              <a:latin typeface="KoPub돋움체 Light"/>
              <a:ea typeface="KoPub돋움체 Light"/>
              <a:cs typeface="+mn-cs"/>
            </a:endParaRPr>
          </a:p>
        </p:txBody>
      </p:sp>
      <p:pic>
        <p:nvPicPr>
          <p:cNvPr id="16" name="그림 15"/>
          <p:cNvPicPr>
            <a:picLocks noChangeAspect="1"/>
          </p:cNvPicPr>
          <p:nvPr/>
        </p:nvPicPr>
        <p:blipFill rotWithShape="1">
          <a:blip r:embed="rId3"/>
          <a:stretch>
            <a:fillRect/>
          </a:stretch>
        </p:blipFill>
        <p:spPr>
          <a:xfrm>
            <a:off x="1818766" y="3344569"/>
            <a:ext cx="5743574" cy="1504950"/>
          </a:xfrm>
          <a:prstGeom prst="rect">
            <a:avLst/>
          </a:prstGeom>
        </p:spPr>
      </p:pic>
      <p:sp>
        <p:nvSpPr>
          <p:cNvPr id="1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77" name="Google Shape;77;p16"/>
          <p:cNvGraphicFramePr/>
          <p:nvPr/>
        </p:nvGraphicFramePr>
        <p:xfrm>
          <a:off x="952500" y="1383120"/>
          <a:ext cx="7236135" cy="2754450"/>
        </p:xfrm>
        <a:graphic>
          <a:graphicData uri="http://schemas.openxmlformats.org/drawingml/2006/table">
            <a:tbl>
              <a:tblPr>
                <a:noFill/>
                <a:tableStyleId>{9C8A980B-4F89-4940-BF84-561D21B453E3}</a:tableStyleId>
              </a:tblPr>
              <a:tblGrid>
                <a:gridCol w="1185885"/>
                <a:gridCol w="6050250"/>
              </a:tblGrid>
              <a:tr h="381000">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팀원</a:t>
                      </a:r>
                      <a:endParaRPr>
                        <a:latin typeface="KoPub돋움체 Light"/>
                        <a:ea typeface="KoPub돋움체 Light"/>
                        <a:cs typeface="+mn-cs"/>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역할</a:t>
                      </a:r>
                      <a:endParaRPr>
                        <a:latin typeface="KoPub돋움체 Light"/>
                        <a:ea typeface="KoPub돋움체 Light"/>
                        <a:cs typeface="+mn-cs"/>
                      </a:endParaRPr>
                    </a:p>
                  </a:txBody>
                  <a:tcPr marL="91425" marR="91425" marT="91425" marB="91425">
                    <a:lnR w="12700" cap="flat" cmpd="sng" algn="ctr">
                      <a:noFill/>
                      <a:prstDash val="solid"/>
                      <a:round/>
                    </a:lnR>
                    <a:solidFill>
                      <a:srgbClr val="9be5c8"/>
                    </a:solidFill>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박정환</a:t>
                      </a:r>
                      <a:r>
                        <a:rPr lang="en-US" altLang="ko">
                          <a:latin typeface="KoPub돋움체 Light"/>
                          <a:ea typeface="KoPub돋움체 Light"/>
                          <a:cs typeface="+mn-cs"/>
                        </a:rPr>
                        <a:t>(</a:t>
                      </a:r>
                      <a:r>
                        <a:rPr lang="ko-KR" altLang="en-US">
                          <a:latin typeface="KoPub돋움체 Light"/>
                          <a:ea typeface="KoPub돋움체 Light"/>
                          <a:cs typeface="+mn-cs"/>
                        </a:rPr>
                        <a:t>팀장</a:t>
                      </a:r>
                      <a:r>
                        <a:rPr lang="en-US" altLang="ko-KR">
                          <a:latin typeface="KoPub돋움체 Light"/>
                          <a:ea typeface="KoPub돋움체 Light"/>
                          <a:cs typeface="+mn-cs"/>
                        </a:rPr>
                        <a:t>)</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프로젝트 총괄(PM), 진행, 테스터, DB</a:t>
                      </a:r>
                      <a:r>
                        <a:rPr lang="en-US" altLang="ko-KR">
                          <a:latin typeface="KoPub돋움체 Light"/>
                          <a:ea typeface="KoPub돋움체 Light"/>
                          <a:cs typeface="+mn-cs"/>
                        </a:rPr>
                        <a:t>,</a:t>
                      </a:r>
                      <a:r>
                        <a:rPr lang="ko-KR" altLang="en-US">
                          <a:latin typeface="KoPub돋움체 Light"/>
                          <a:ea typeface="KoPub돋움체 Light"/>
                          <a:cs typeface="+mn-cs"/>
                        </a:rPr>
                        <a:t> 웹페이지 구성</a:t>
                      </a:r>
                      <a:r>
                        <a:rPr lang="en-US" altLang="ko-KR">
                          <a:latin typeface="KoPub돋움체 Light"/>
                          <a:ea typeface="KoPub돋움체 Light"/>
                          <a:cs typeface="+mn-cs"/>
                        </a:rPr>
                        <a:t>,</a:t>
                      </a:r>
                      <a:r>
                        <a:rPr lang="ko-KR" altLang="en-US">
                          <a:latin typeface="KoPub돋움체 Light"/>
                          <a:ea typeface="KoPub돋움체 Light"/>
                          <a:cs typeface="+mn-cs"/>
                        </a:rPr>
                        <a:t> 회원 관리</a:t>
                      </a:r>
                      <a:r>
                        <a:rPr lang="en-US" altLang="ko-KR">
                          <a:latin typeface="KoPub돋움체 Light"/>
                          <a:ea typeface="KoPub돋움체 Light"/>
                          <a:cs typeface="+mn-cs"/>
                        </a:rPr>
                        <a:t>,</a:t>
                      </a:r>
                      <a:r>
                        <a:rPr lang="ko-KR" altLang="en-US">
                          <a:latin typeface="KoPub돋움체 Light"/>
                          <a:ea typeface="KoPub돋움체 Light"/>
                          <a:cs typeface="+mn-cs"/>
                        </a:rPr>
                        <a:t> 기록 캘린더</a:t>
                      </a:r>
                      <a:endParaRPr lang="ko-KR" altLang="en-US">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김도윤</a:t>
                      </a:r>
                      <a:r>
                        <a:rPr lang="en-US" altLang="ko">
                          <a:latin typeface="KoPub돋움체 Light"/>
                          <a:ea typeface="KoPub돋움체 Light"/>
                          <a:cs typeface="+mn-cs"/>
                        </a:rPr>
                        <a:t>(</a:t>
                      </a:r>
                      <a:r>
                        <a:rPr lang="ko-KR" altLang="en-US">
                          <a:latin typeface="KoPub돋움체 Light"/>
                          <a:ea typeface="KoPub돋움체 Light"/>
                          <a:cs typeface="+mn-cs"/>
                        </a:rPr>
                        <a:t>부팀장</a:t>
                      </a:r>
                      <a:r>
                        <a:rPr lang="en-US" altLang="ko-KR">
                          <a:latin typeface="KoPub돋움체 Light"/>
                          <a:ea typeface="KoPub돋움체 Light"/>
                          <a:cs typeface="+mn-cs"/>
                        </a:rPr>
                        <a:t>)</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주제 선정, 프로젝트 기획, </a:t>
                      </a:r>
                      <a:r>
                        <a:rPr lang="ko-KR" altLang="en-US">
                          <a:latin typeface="KoPub돋움체 Light"/>
                          <a:ea typeface="KoPub돋움체 Light"/>
                          <a:cs typeface="+mn-cs"/>
                        </a:rPr>
                        <a:t>식단 추천</a:t>
                      </a:r>
                      <a:r>
                        <a:rPr lang="ko">
                          <a:latin typeface="KoPub돋움체 Light"/>
                          <a:ea typeface="KoPub돋움체 Light"/>
                          <a:cs typeface="+mn-cs"/>
                        </a:rPr>
                        <a:t>(LLM)</a:t>
                      </a:r>
                      <a:endParaRPr lang="ko">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강성대</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기술 총괄, 프로젝트 구조 설계, 사진 분석(CNN)</a:t>
                      </a:r>
                      <a:r>
                        <a:rPr lang="en-US" altLang="ko-KR">
                          <a:latin typeface="KoPub돋움체 Light"/>
                          <a:ea typeface="KoPub돋움체 Light"/>
                          <a:cs typeface="+mn-cs"/>
                        </a:rPr>
                        <a:t>,</a:t>
                      </a:r>
                      <a:r>
                        <a:rPr lang="ko-KR" altLang="en-US">
                          <a:latin typeface="KoPub돋움체 Light"/>
                          <a:ea typeface="KoPub돋움체 Light"/>
                          <a:cs typeface="+mn-cs"/>
                        </a:rPr>
                        <a:t> </a:t>
                      </a:r>
                      <a:r>
                        <a:rPr lang="ko">
                          <a:latin typeface="KoPub돋움체 Light"/>
                          <a:ea typeface="KoPub돋움체 Light"/>
                          <a:cs typeface="+mn-cs"/>
                        </a:rPr>
                        <a:t>AI 학습/예측</a:t>
                      </a:r>
                      <a:r>
                        <a:rPr lang="en-US" altLang="ko-KR">
                          <a:latin typeface="KoPub돋움체 Light"/>
                          <a:ea typeface="KoPub돋움체 Light"/>
                          <a:cs typeface="+mn-cs"/>
                        </a:rPr>
                        <a:t>,</a:t>
                      </a:r>
                      <a:r>
                        <a:rPr lang="ko-KR" altLang="en-US">
                          <a:latin typeface="KoPub돋움체 Light"/>
                          <a:ea typeface="KoPub돋움체 Light"/>
                          <a:cs typeface="+mn-cs"/>
                        </a:rPr>
                        <a:t> 파일</a:t>
                      </a:r>
                      <a:r>
                        <a:rPr lang="en-US" altLang="ko-KR">
                          <a:latin typeface="KoPub돋움체 Light"/>
                          <a:ea typeface="KoPub돋움체 Light"/>
                          <a:cs typeface="+mn-cs"/>
                        </a:rPr>
                        <a:t>(</a:t>
                      </a:r>
                      <a:r>
                        <a:rPr lang="ko-KR" altLang="en-US">
                          <a:latin typeface="KoPub돋움체 Light"/>
                          <a:ea typeface="KoPub돋움체 Light"/>
                          <a:cs typeface="+mn-cs"/>
                        </a:rPr>
                        <a:t>복수</a:t>
                      </a:r>
                      <a:r>
                        <a:rPr lang="en-US" altLang="ko-KR">
                          <a:latin typeface="KoPub돋움체 Light"/>
                          <a:ea typeface="KoPub돋움체 Light"/>
                          <a:cs typeface="+mn-cs"/>
                        </a:rPr>
                        <a:t>)</a:t>
                      </a:r>
                      <a:r>
                        <a:rPr lang="ko-KR" altLang="en-US">
                          <a:latin typeface="KoPub돋움체 Light"/>
                          <a:ea typeface="KoPub돋움체 Light"/>
                          <a:cs typeface="+mn-cs"/>
                        </a:rPr>
                        <a:t> 업로드</a:t>
                      </a:r>
                      <a:r>
                        <a:rPr lang="en-US" altLang="ko-KR">
                          <a:latin typeface="KoPub돋움체 Light"/>
                          <a:ea typeface="KoPub돋움체 Light"/>
                          <a:cs typeface="+mn-cs"/>
                        </a:rPr>
                        <a:t>,</a:t>
                      </a:r>
                      <a:endParaRPr lang="en-US" altLang="ko-KR">
                        <a:latin typeface="KoPub돋움체 Light"/>
                        <a:ea typeface="KoPub돋움체 Light"/>
                        <a:cs typeface="+mn-cs"/>
                      </a:endParaRPr>
                    </a:p>
                    <a:p>
                      <a:pPr marL="0" lvl="0" indent="0" algn="l" rtl="0">
                        <a:spcBef>
                          <a:spcPts val="0"/>
                        </a:spcBef>
                        <a:spcAft>
                          <a:spcPts val="0"/>
                        </a:spcAft>
                        <a:buNone/>
                        <a:defRPr/>
                      </a:pPr>
                      <a:r>
                        <a:rPr lang="ko-KR" altLang="en-US">
                          <a:latin typeface="KoPub돋움체 Light"/>
                          <a:ea typeface="KoPub돋움체 Light"/>
                          <a:cs typeface="+mn-cs"/>
                        </a:rPr>
                        <a:t>서버 배포</a:t>
                      </a:r>
                      <a:endParaRPr lang="ko-KR" altLang="en-US">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이동훈</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KoBERT 감정 분석 Gemini LLM 연동 RAG 기반 문서 검색으로 프롬프트를 강화한 감정 기반 맞춤 추천</a:t>
                      </a:r>
                      <a:endParaRPr lang="en-US" altLang="ko-KR">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김유진</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보고서 총괄, 사진 분석(CNN), </a:t>
                      </a:r>
                      <a:r>
                        <a:rPr lang="ko-KR" altLang="en-US">
                          <a:latin typeface="KoPub돋움체 Light"/>
                          <a:ea typeface="KoPub돋움체 Light"/>
                          <a:cs typeface="+mn-cs"/>
                        </a:rPr>
                        <a:t>영양소 데이터 연동</a:t>
                      </a:r>
                      <a:r>
                        <a:rPr lang="en-US" altLang="ko-KR">
                          <a:latin typeface="KoPub돋움체 Light"/>
                          <a:ea typeface="KoPub돋움체 Light"/>
                          <a:cs typeface="+mn-cs"/>
                        </a:rPr>
                        <a:t>,</a:t>
                      </a:r>
                      <a:r>
                        <a:rPr lang="ko-KR" altLang="en-US">
                          <a:latin typeface="KoPub돋움체 Light"/>
                          <a:ea typeface="KoPub돋움체 Light"/>
                          <a:cs typeface="+mn-cs"/>
                        </a:rPr>
                        <a:t> 파일 업로드</a:t>
                      </a:r>
                      <a:endParaRPr lang="ko-KR" altLang="en-US">
                        <a:latin typeface="KoPub돋움체 Light"/>
                        <a:ea typeface="KoPub돋움체 Light"/>
                        <a:cs typeface="+mn-cs"/>
                      </a:endParaRPr>
                    </a:p>
                  </a:txBody>
                  <a:tcPr marL="91425" marR="91425" marT="91425" marB="91425">
                    <a:lnR w="12700" cap="flat" cmpd="sng" algn="ctr">
                      <a:noFill/>
                      <a:prstDash val="solid"/>
                      <a:round/>
                    </a:lnR>
                  </a:tcPr>
                </a:tc>
              </a:tr>
            </a:tbl>
          </a:graphicData>
        </a:graphic>
      </p:graphicFrame>
      <p:sp>
        <p:nvSpPr>
          <p:cNvPr id="78" name="Google Shape;78;p16"/>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a:t>
            </a:fld>
            <a:endParaRPr>
              <a:latin typeface="KoPub돋움체 Light"/>
              <a:ea typeface="KoPub돋움체 Light"/>
              <a:cs typeface="+mn-cs"/>
            </a:endParaRPr>
          </a:p>
        </p:txBody>
      </p:sp>
      <p:sp>
        <p:nvSpPr>
          <p:cNvPr id="84"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2.</a:t>
            </a:r>
            <a:r>
              <a:rPr lang="ko-KR" altLang="en-US" sz="1600" b="1">
                <a:solidFill>
                  <a:schemeClr val="lt1"/>
                </a:solidFill>
                <a:latin typeface="KoPub돋움체 Light"/>
                <a:ea typeface="KoPub돋움체 Light"/>
                <a:cs typeface="+mn-cs"/>
              </a:rPr>
              <a:t> 팀원별 역할 분담</a:t>
            </a:r>
            <a:endParaRPr lang="ko-KR" altLang="en-US"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40</a:t>
            </a:fld>
            <a:endParaRPr lang="en-US" altLang="ko">
              <a:latin typeface="KoPub돋움체 Light"/>
              <a:ea typeface="KoPub돋움체 Light"/>
              <a:cs typeface="+mn-cs"/>
            </a:endParaRPr>
          </a:p>
        </p:txBody>
      </p:sp>
      <p:graphicFrame>
        <p:nvGraphicFramePr>
          <p:cNvPr id="158" name="Group 369"/>
          <p:cNvGraphicFramePr>
            <a:graphicFrameLocks noGrp="1"/>
          </p:cNvGraphicFramePr>
          <p:nvPr/>
        </p:nvGraphicFramePr>
        <p:xfrm>
          <a:off x="6187558" y="326042"/>
          <a:ext cx="2744626" cy="6979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서비스의 첫 화면</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로그인하면 환영 문구가 달라짐</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59" name="Group 369"/>
          <p:cNvGraphicFramePr>
            <a:graphicFrameLocks noGrp="1"/>
          </p:cNvGraphicFramePr>
          <p:nvPr/>
        </p:nvGraphicFramePr>
        <p:xfrm>
          <a:off x="6187003" y="1383392"/>
          <a:ext cx="2744627" cy="2266665"/>
        </p:xfrm>
        <a:graphic>
          <a:graphicData uri="http://schemas.openxmlformats.org/drawingml/2006/table">
            <a:tbl>
              <a:tblPr firstRow="1" bandRow="1"/>
              <a:tblGrid>
                <a:gridCol w="323184"/>
                <a:gridCol w="646369"/>
                <a:gridCol w="1775074"/>
              </a:tblGrid>
              <a:tr h="197355">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회원정보</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 정보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42598">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회원 로그인</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로그아웃 상태에서는 로그인 버튼이 됨</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회원가입</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회원 가입</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회원은 서비스를 이용 가능</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메뉴 버튼</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각 기능별 페이지로 이동</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2544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슬라이드</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여러 장의 음식 이미지를 슬라이드 형식으로 보여줌</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28971">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A6</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고객지원</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버튼</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각 운영사항에 대해 알리는 메뉴 페이지로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0"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메인 페이지</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main.html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sp>
        <p:nvSpPr>
          <p:cNvPr id="18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184" name=""/>
          <p:cNvPicPr>
            <a:picLocks noChangeAspect="1"/>
          </p:cNvPicPr>
          <p:nvPr/>
        </p:nvPicPr>
        <p:blipFill rotWithShape="1">
          <a:blip r:embed="rId3"/>
          <a:stretch>
            <a:fillRect/>
          </a:stretch>
        </p:blipFill>
        <p:spPr>
          <a:xfrm>
            <a:off x="197309" y="767547"/>
            <a:ext cx="4997160" cy="4172506"/>
          </a:xfrm>
          <a:prstGeom prst="rect">
            <a:avLst/>
          </a:prstGeom>
        </p:spPr>
      </p:pic>
      <p:sp>
        <p:nvSpPr>
          <p:cNvPr id="185" name="직사각형 161"/>
          <p:cNvSpPr/>
          <p:nvPr/>
        </p:nvSpPr>
        <p:spPr>
          <a:xfrm>
            <a:off x="4236245" y="942647"/>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6" name="직사각형 162"/>
          <p:cNvSpPr/>
          <p:nvPr/>
        </p:nvSpPr>
        <p:spPr>
          <a:xfrm>
            <a:off x="4572000" y="942647"/>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7" name="직사각형 164"/>
          <p:cNvSpPr/>
          <p:nvPr/>
        </p:nvSpPr>
        <p:spPr>
          <a:xfrm>
            <a:off x="209568" y="2703874"/>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A5</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8" name="직사각형 162"/>
          <p:cNvSpPr/>
          <p:nvPr/>
        </p:nvSpPr>
        <p:spPr>
          <a:xfrm>
            <a:off x="4904009" y="942646"/>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9" name="직사각형 163"/>
          <p:cNvSpPr/>
          <p:nvPr/>
        </p:nvSpPr>
        <p:spPr>
          <a:xfrm>
            <a:off x="287746" y="924150"/>
            <a:ext cx="330470" cy="164650"/>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190" name="직사각형 161"/>
          <p:cNvSpPr/>
          <p:nvPr/>
        </p:nvSpPr>
        <p:spPr>
          <a:xfrm>
            <a:off x="1740945" y="775956"/>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91" name="직사각형 162"/>
          <p:cNvSpPr/>
          <p:nvPr/>
        </p:nvSpPr>
        <p:spPr>
          <a:xfrm>
            <a:off x="591805" y="4642453"/>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A6</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41</a:t>
            </a:fld>
            <a:endParaRPr lang="en-US" altLang="ko">
              <a:latin typeface="KoPub돋움체 Light"/>
              <a:ea typeface="KoPub돋움체 Light"/>
              <a:cs typeface="+mn-cs"/>
            </a:endParaRPr>
          </a:p>
        </p:txBody>
      </p:sp>
      <p:graphicFrame>
        <p:nvGraphicFramePr>
          <p:cNvPr id="179" name="Group 369"/>
          <p:cNvGraphicFramePr>
            <a:graphicFrameLocks noGrp="1"/>
          </p:cNvGraphicFramePr>
          <p:nvPr/>
        </p:nvGraphicFramePr>
        <p:xfrm>
          <a:off x="6182338" y="2452407"/>
          <a:ext cx="2744027" cy="2482665"/>
        </p:xfrm>
        <a:graphic>
          <a:graphicData uri="http://schemas.openxmlformats.org/drawingml/2006/table">
            <a:tbl>
              <a:tblPr firstRow="1" bandRow="1"/>
              <a:tblGrid>
                <a:gridCol w="322205"/>
                <a:gridCol w="616611"/>
                <a:gridCol w="1805211"/>
              </a:tblGrid>
              <a:tr h="215265">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아이디</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 정보</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 이름</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회원의 이름</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또는 별명</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계정에 접속하기 위한 암호</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7470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lvl="0">
                        <a:defRPr/>
                      </a:pPr>
                      <a:r>
                        <a:rPr lang="ko-KR" altLang="en-US" sz="800">
                          <a:latin typeface="KoPub돋움체 Light"/>
                          <a:ea typeface="KoPub돋움체 Light"/>
                          <a:cs typeface="+mn-cs"/>
                        </a:rPr>
                        <a:t>비밀번호</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앞의 비밀번호와 일치해야만 수정 가능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신장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V6</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체중</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몸무게</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V7</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이메일</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이메일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V8</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전화번호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전화번호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pic>
        <p:nvPicPr>
          <p:cNvPr id="180" name="그림 179"/>
          <p:cNvPicPr>
            <a:picLocks noChangeAspect="1"/>
          </p:cNvPicPr>
          <p:nvPr/>
        </p:nvPicPr>
        <p:blipFill rotWithShape="1">
          <a:blip r:embed="rId3"/>
          <a:stretch>
            <a:fillRect/>
          </a:stretch>
        </p:blipFill>
        <p:spPr>
          <a:xfrm>
            <a:off x="196183" y="737065"/>
            <a:ext cx="5894342" cy="4006049"/>
          </a:xfrm>
          <a:prstGeom prst="rect">
            <a:avLst/>
          </a:prstGeom>
        </p:spPr>
      </p:pic>
      <p:sp>
        <p:nvSpPr>
          <p:cNvPr id="181" name="직사각형 167"/>
          <p:cNvSpPr/>
          <p:nvPr/>
        </p:nvSpPr>
        <p:spPr>
          <a:xfrm>
            <a:off x="1255470" y="1621699"/>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182" name="직사각형 168"/>
          <p:cNvSpPr/>
          <p:nvPr/>
        </p:nvSpPr>
        <p:spPr>
          <a:xfrm>
            <a:off x="4729384" y="162169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183" name="직사각형 169"/>
          <p:cNvSpPr/>
          <p:nvPr/>
        </p:nvSpPr>
        <p:spPr>
          <a:xfrm>
            <a:off x="1247998" y="302785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84" name="직사각형 170"/>
          <p:cNvSpPr/>
          <p:nvPr/>
        </p:nvSpPr>
        <p:spPr>
          <a:xfrm>
            <a:off x="3306721" y="352453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185" name="직사각형 171"/>
          <p:cNvSpPr/>
          <p:nvPr/>
        </p:nvSpPr>
        <p:spPr>
          <a:xfrm>
            <a:off x="1255470" y="182837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V3</a:t>
            </a:r>
            <a:endParaRPr lang="en-US" altLang="ko-KR" sz="800">
              <a:solidFill>
                <a:srgbClr val="000000"/>
              </a:solidFill>
              <a:latin typeface="KoPub돋움체 Light"/>
              <a:ea typeface="KoPub돋움체 Light"/>
              <a:cs typeface="+mn-cs"/>
            </a:endParaRPr>
          </a:p>
        </p:txBody>
      </p:sp>
      <p:sp>
        <p:nvSpPr>
          <p:cNvPr id="186" name="직사각형 172"/>
          <p:cNvSpPr/>
          <p:nvPr/>
        </p:nvSpPr>
        <p:spPr>
          <a:xfrm>
            <a:off x="4729384" y="1828377"/>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V4</a:t>
            </a:r>
            <a:endParaRPr lang="en-US" altLang="ko-KR" sz="800">
              <a:solidFill>
                <a:srgbClr val="000000"/>
              </a:solidFill>
              <a:latin typeface="KoPub돋움체 Light"/>
              <a:ea typeface="KoPub돋움체 Light"/>
              <a:cs typeface="+mn-cs"/>
            </a:endParaRPr>
          </a:p>
        </p:txBody>
      </p:sp>
      <p:sp>
        <p:nvSpPr>
          <p:cNvPr id="187" name="직사각형 173"/>
          <p:cNvSpPr/>
          <p:nvPr/>
        </p:nvSpPr>
        <p:spPr>
          <a:xfrm>
            <a:off x="1250326" y="2415651"/>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V5</a:t>
            </a:r>
            <a:endParaRPr lang="en-US" altLang="ko-KR" sz="800">
              <a:solidFill>
                <a:srgbClr val="000000"/>
              </a:solidFill>
              <a:latin typeface="KoPub돋움체 Light"/>
              <a:ea typeface="KoPub돋움체 Light"/>
              <a:cs typeface="+mn-cs"/>
            </a:endParaRPr>
          </a:p>
        </p:txBody>
      </p:sp>
      <p:sp>
        <p:nvSpPr>
          <p:cNvPr id="188" name="직사각형 174"/>
          <p:cNvSpPr/>
          <p:nvPr/>
        </p:nvSpPr>
        <p:spPr>
          <a:xfrm>
            <a:off x="4727227" y="241685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V6</a:t>
            </a:r>
            <a:endParaRPr lang="en-US" altLang="ko-KR" sz="800">
              <a:solidFill>
                <a:srgbClr val="000000"/>
              </a:solidFill>
              <a:latin typeface="KoPub돋움체 Light"/>
              <a:ea typeface="KoPub돋움체 Light"/>
              <a:cs typeface="+mn-cs"/>
            </a:endParaRPr>
          </a:p>
        </p:txBody>
      </p:sp>
      <p:sp>
        <p:nvSpPr>
          <p:cNvPr id="189" name="직사각형 175"/>
          <p:cNvSpPr/>
          <p:nvPr/>
        </p:nvSpPr>
        <p:spPr>
          <a:xfrm>
            <a:off x="1250325" y="2782224"/>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V7</a:t>
            </a:r>
            <a:endParaRPr lang="en-US" altLang="ko-KR" sz="800">
              <a:solidFill>
                <a:srgbClr val="000000"/>
              </a:solidFill>
              <a:latin typeface="KoPub돋움체 Light"/>
              <a:ea typeface="KoPub돋움체 Light"/>
              <a:cs typeface="+mn-cs"/>
            </a:endParaRPr>
          </a:p>
        </p:txBody>
      </p:sp>
      <p:sp>
        <p:nvSpPr>
          <p:cNvPr id="190" name="직사각형 176"/>
          <p:cNvSpPr/>
          <p:nvPr/>
        </p:nvSpPr>
        <p:spPr>
          <a:xfrm>
            <a:off x="4722241" y="2782224"/>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V8</a:t>
            </a:r>
            <a:endParaRPr lang="en-US" altLang="ko-KR" sz="800">
              <a:solidFill>
                <a:srgbClr val="000000"/>
              </a:solidFill>
              <a:latin typeface="KoPub돋움체 Light"/>
              <a:ea typeface="KoPub돋움체 Light"/>
              <a:cs typeface="+mn-cs"/>
            </a:endParaRPr>
          </a:p>
        </p:txBody>
      </p:sp>
      <p:sp>
        <p:nvSpPr>
          <p:cNvPr id="191" name="직사각형 178"/>
          <p:cNvSpPr/>
          <p:nvPr/>
        </p:nvSpPr>
        <p:spPr>
          <a:xfrm>
            <a:off x="1255470" y="2037047"/>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C1</a:t>
            </a:r>
            <a:endParaRPr lang="en-US" altLang="ko-KR" sz="800">
              <a:solidFill>
                <a:srgbClr val="000000"/>
              </a:solidFill>
              <a:latin typeface="KoPub돋움체 Light"/>
              <a:ea typeface="KoPub돋움체 Light"/>
              <a:cs typeface="+mn-cs"/>
            </a:endParaRPr>
          </a:p>
        </p:txBody>
      </p:sp>
      <p:sp>
        <p:nvSpPr>
          <p:cNvPr id="192" name="직사각형 180"/>
          <p:cNvSpPr/>
          <p:nvPr/>
        </p:nvSpPr>
        <p:spPr>
          <a:xfrm>
            <a:off x="4729385" y="2037047"/>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C2</a:t>
            </a:r>
            <a:endParaRPr lang="en-US" altLang="ko-KR" sz="800">
              <a:solidFill>
                <a:srgbClr val="000000"/>
              </a:solidFill>
              <a:latin typeface="KoPub돋움체 Light"/>
              <a:ea typeface="KoPub돋움체 Light"/>
              <a:cs typeface="+mn-cs"/>
            </a:endParaRPr>
          </a:p>
        </p:txBody>
      </p:sp>
      <p:sp>
        <p:nvSpPr>
          <p:cNvPr id="193" name="직사각형 163"/>
          <p:cNvSpPr/>
          <p:nvPr/>
        </p:nvSpPr>
        <p:spPr>
          <a:xfrm>
            <a:off x="2408668" y="3229833"/>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graphicFrame>
        <p:nvGraphicFramePr>
          <p:cNvPr id="196" name="Group 369"/>
          <p:cNvGraphicFramePr>
            <a:graphicFrameLocks noGrp="1"/>
          </p:cNvGraphicFramePr>
          <p:nvPr/>
        </p:nvGraphicFramePr>
        <p:xfrm>
          <a:off x="6187558" y="326042"/>
          <a:ext cx="2744626" cy="9646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새로운 계정을 만들어 서비스를 이용 가능하게 만드는 기능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이메일과 전화번호를 제외한 입력정보는 모두 필수 입력 사항</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7" name="Group 369"/>
          <p:cNvGraphicFramePr>
            <a:graphicFrameLocks noGrp="1"/>
          </p:cNvGraphicFramePr>
          <p:nvPr/>
        </p:nvGraphicFramePr>
        <p:xfrm>
          <a:off x="6187003" y="1347673"/>
          <a:ext cx="2744627" cy="1044090"/>
        </p:xfrm>
        <a:graphic>
          <a:graphicData uri="http://schemas.openxmlformats.org/drawingml/2006/table">
            <a:tbl>
              <a:tblPr firstRow="1" bandRow="1"/>
              <a:tblGrid>
                <a:gridCol w="323184"/>
                <a:gridCol w="646369"/>
                <a:gridCol w="1775074"/>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회원가입</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상기한 회원정보를 바탕으로 새로운 계정 생성</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로그인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계정이 있을 경우 로그인</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회원가입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DP-1020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로그아웃 상태</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회원가입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member/signup.html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00" name="표 166"/>
          <p:cNvGraphicFramePr/>
          <p:nvPr/>
        </p:nvGraphicFramePr>
        <p:xfrm>
          <a:off x="3883393" y="4222711"/>
          <a:ext cx="2206478" cy="697965"/>
        </p:xfrm>
        <a:graphic>
          <a:graphicData uri="http://schemas.openxmlformats.org/drawingml/2006/table">
            <a:tbl>
              <a:tblPr firstRow="1" bandRow="1"/>
              <a:tblGrid>
                <a:gridCol w="365670"/>
                <a:gridCol w="1840808"/>
              </a:tblGrid>
              <a:tr h="202959">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성별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남</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여</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생년월일</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(YYYY-MM-DD)</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
        <p:nvSpPr>
          <p:cNvPr id="20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42</a:t>
            </a:fld>
            <a:endParaRPr lang="en-US" altLang="ko">
              <a:latin typeface="KoPub돋움체 Light"/>
              <a:ea typeface="KoPub돋움체 Light"/>
              <a:cs typeface="+mn-cs"/>
            </a:endParaRPr>
          </a:p>
        </p:txBody>
      </p:sp>
      <p:pic>
        <p:nvPicPr>
          <p:cNvPr id="173" name="그림 172"/>
          <p:cNvPicPr>
            <a:picLocks noChangeAspect="1"/>
          </p:cNvPicPr>
          <p:nvPr/>
        </p:nvPicPr>
        <p:blipFill rotWithShape="1">
          <a:blip r:embed="rId3"/>
          <a:stretch>
            <a:fillRect/>
          </a:stretch>
        </p:blipFill>
        <p:spPr>
          <a:xfrm>
            <a:off x="205067" y="761744"/>
            <a:ext cx="5889670" cy="3953603"/>
          </a:xfrm>
          <a:prstGeom prst="rect">
            <a:avLst/>
          </a:prstGeom>
        </p:spPr>
      </p:pic>
      <p:sp>
        <p:nvSpPr>
          <p:cNvPr id="174" name="직사각형 166"/>
          <p:cNvSpPr/>
          <p:nvPr/>
        </p:nvSpPr>
        <p:spPr>
          <a:xfrm>
            <a:off x="4183253" y="1855061"/>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175" name="직사각형 167"/>
          <p:cNvSpPr/>
          <p:nvPr/>
        </p:nvSpPr>
        <p:spPr>
          <a:xfrm>
            <a:off x="4183252" y="2110449"/>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176" name="직사각형 168"/>
          <p:cNvSpPr/>
          <p:nvPr/>
        </p:nvSpPr>
        <p:spPr>
          <a:xfrm>
            <a:off x="4183254" y="246512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77" name="직사각형 169"/>
          <p:cNvSpPr/>
          <p:nvPr/>
        </p:nvSpPr>
        <p:spPr>
          <a:xfrm>
            <a:off x="3284506" y="2851327"/>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178" name="직사각형 163"/>
          <p:cNvSpPr/>
          <p:nvPr/>
        </p:nvSpPr>
        <p:spPr>
          <a:xfrm>
            <a:off x="2223197" y="1673174"/>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pic>
        <p:nvPicPr>
          <p:cNvPr id="180" name="그림 179"/>
          <p:cNvPicPr>
            <a:picLocks noChangeAspect="1"/>
          </p:cNvPicPr>
          <p:nvPr/>
        </p:nvPicPr>
        <p:blipFill rotWithShape="1">
          <a:blip r:embed="rId4"/>
          <a:stretch>
            <a:fillRect/>
          </a:stretch>
        </p:blipFill>
        <p:spPr>
          <a:xfrm>
            <a:off x="231743" y="2819159"/>
            <a:ext cx="2148108" cy="514335"/>
          </a:xfrm>
          <a:prstGeom prst="rect">
            <a:avLst/>
          </a:prstGeom>
          <a:ln w="28575">
            <a:solidFill>
              <a:schemeClr val="accent1"/>
            </a:solidFill>
          </a:ln>
        </p:spPr>
      </p:pic>
      <p:sp>
        <p:nvSpPr>
          <p:cNvPr id="181" name="직사각형 163"/>
          <p:cNvSpPr/>
          <p:nvPr/>
        </p:nvSpPr>
        <p:spPr>
          <a:xfrm>
            <a:off x="309978" y="2695228"/>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182" name="직사각형 163"/>
          <p:cNvSpPr/>
          <p:nvPr/>
        </p:nvSpPr>
        <p:spPr>
          <a:xfrm>
            <a:off x="309977" y="330132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D3</a:t>
            </a:r>
            <a:endParaRPr lang="en-US" altLang="ko-KR" sz="800">
              <a:solidFill>
                <a:schemeClr val="lt1"/>
              </a:solidFill>
              <a:latin typeface="KoPub돋움체 Light"/>
              <a:ea typeface="KoPub돋움체 Light"/>
              <a:cs typeface="+mn-cs"/>
            </a:endParaRPr>
          </a:p>
        </p:txBody>
      </p:sp>
      <p:cxnSp>
        <p:nvCxnSpPr>
          <p:cNvPr id="185" name="직선 연결선 184"/>
          <p:cNvCxnSpPr/>
          <p:nvPr/>
        </p:nvCxnSpPr>
        <p:spPr>
          <a:xfrm flipV="1">
            <a:off x="2390659" y="2716751"/>
            <a:ext cx="376237" cy="92868"/>
          </a:xfrm>
          <a:prstGeom prst="line">
            <a:avLst/>
          </a:prstGeom>
          <a:ln w="2857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0"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로그인</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DP-1030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로그아웃 상태</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로그인</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member/login.html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91" name="Group 369"/>
          <p:cNvGraphicFramePr>
            <a:graphicFrameLocks noGrp="1"/>
          </p:cNvGraphicFramePr>
          <p:nvPr/>
        </p:nvGraphicFramePr>
        <p:xfrm>
          <a:off x="6182338" y="3062747"/>
          <a:ext cx="2744027" cy="93931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아이디</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계정 이름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(ID)</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비밀번호</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3" name="Group 369"/>
          <p:cNvGraphicFramePr>
            <a:graphicFrameLocks noGrp="1"/>
          </p:cNvGraphicFramePr>
          <p:nvPr/>
        </p:nvGraphicFramePr>
        <p:xfrm>
          <a:off x="6187003" y="1708328"/>
          <a:ext cx="2744428" cy="1167915"/>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로그인</a:t>
                      </a:r>
                      <a:r>
                        <a:rPr lang="en-US" altLang="ko-KR" sz="800">
                          <a:latin typeface="KoPub돋움체 Light"/>
                          <a:ea typeface="KoPub돋움체 Light"/>
                          <a:cs typeface="+mn-cs"/>
                        </a:rPr>
                        <a:t>,</a:t>
                      </a:r>
                      <a:r>
                        <a:rPr lang="ko-KR" altLang="en-US" sz="800">
                          <a:latin typeface="KoPub돋움체 Light"/>
                          <a:ea typeface="KoPub돋움체 Light"/>
                          <a:cs typeface="+mn-cs"/>
                        </a:rPr>
                        <a:t> 등록괸 </a:t>
                      </a:r>
                      <a:r>
                        <a:rPr lang="en-US" altLang="ko-KR" sz="800">
                          <a:latin typeface="KoPub돋움체 Light"/>
                          <a:ea typeface="KoPub돋움체 Light"/>
                          <a:cs typeface="+mn-cs"/>
                        </a:rPr>
                        <a:t>ID</a:t>
                      </a:r>
                      <a:r>
                        <a:rPr lang="ko-KR" altLang="en-US" sz="800">
                          <a:latin typeface="KoPub돋움체 Light"/>
                          <a:ea typeface="KoPub돋움체 Light"/>
                          <a:cs typeface="+mn-cs"/>
                        </a:rPr>
                        <a:t>와 비밀번호가 일치해야 로그인 가능</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회원가입</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사용자의 계정이 존재할 경우 회원가입 페이지로 이동</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4" name="Group 369"/>
          <p:cNvGraphicFramePr>
            <a:graphicFrameLocks noGrp="1"/>
          </p:cNvGraphicFramePr>
          <p:nvPr/>
        </p:nvGraphicFramePr>
        <p:xfrm>
          <a:off x="6187558" y="326042"/>
          <a:ext cx="2744626" cy="13393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회원만 이용할 수 있는 기능을 누르면 로그인을 해야만 이용할 수 있다는 메시지를 표시한다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로그인 버튼으로 들어올 경우 해당 메시지는 보이지 않음</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계정이 존재하지 않거나</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비밀번호가 틀리면</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 </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나타나는 메시지</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탈퇴한 회원이 로그인할 경우 나타나는 메시지</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19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43</a:t>
            </a:fld>
            <a:endParaRPr lang="en-US" altLang="ko">
              <a:latin typeface="KoPub돋움체 Light"/>
              <a:ea typeface="KoPub돋움체 Light"/>
              <a:cs typeface="+mn-cs"/>
            </a:endParaRPr>
          </a:p>
        </p:txBody>
      </p:sp>
      <p:pic>
        <p:nvPicPr>
          <p:cNvPr id="237" name="그림 236"/>
          <p:cNvPicPr>
            <a:picLocks noChangeAspect="1"/>
          </p:cNvPicPr>
          <p:nvPr/>
        </p:nvPicPr>
        <p:blipFill rotWithShape="1">
          <a:blip r:embed="rId3"/>
          <a:stretch>
            <a:fillRect/>
          </a:stretch>
        </p:blipFill>
        <p:spPr>
          <a:xfrm>
            <a:off x="204705" y="761676"/>
            <a:ext cx="5883865" cy="3959461"/>
          </a:xfrm>
          <a:prstGeom prst="rect">
            <a:avLst/>
          </a:prstGeom>
        </p:spPr>
      </p:pic>
      <p:sp>
        <p:nvSpPr>
          <p:cNvPr id="238" name="직사각형 169"/>
          <p:cNvSpPr/>
          <p:nvPr/>
        </p:nvSpPr>
        <p:spPr>
          <a:xfrm>
            <a:off x="1576541" y="262988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9" name="직사각형 167"/>
          <p:cNvSpPr/>
          <p:nvPr/>
        </p:nvSpPr>
        <p:spPr>
          <a:xfrm>
            <a:off x="1573796" y="1674300"/>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graphicFrame>
        <p:nvGraphicFramePr>
          <p:cNvPr id="242"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음식 분석기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DP-2010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사진 분석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photo/analyse.html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2025-09-04</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43" name="Group 369"/>
          <p:cNvGraphicFramePr>
            <a:graphicFrameLocks noGrp="1"/>
          </p:cNvGraphicFramePr>
          <p:nvPr/>
        </p:nvGraphicFramePr>
        <p:xfrm>
          <a:off x="6182338" y="3062747"/>
          <a:ext cx="2742266" cy="926565"/>
        </p:xfrm>
        <a:graphic>
          <a:graphicData uri="http://schemas.openxmlformats.org/drawingml/2006/table">
            <a:tbl>
              <a:tblPr firstRow="1" bandRow="1"/>
              <a:tblGrid>
                <a:gridCol w="322205"/>
                <a:gridCol w="616611"/>
                <a:gridCol w="1803450"/>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파일 업로드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음식 이미지 파일을 업로드. 클릭하여 탐색기에서 이미지 파일을 찾거나, 이미지를 드래그하여 업로드할 수 있다.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44" name="Group 369"/>
          <p:cNvGraphicFramePr>
            <a:graphicFrameLocks noGrp="1"/>
          </p:cNvGraphicFramePr>
          <p:nvPr/>
        </p:nvGraphicFramePr>
        <p:xfrm>
          <a:off x="6187003" y="1708328"/>
          <a:ext cx="2744428" cy="697965"/>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분석하기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사진을 보고 가장 일치하는 음식을 찾는다</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pic>
        <p:nvPicPr>
          <p:cNvPr id="246" name="그림 245"/>
          <p:cNvPicPr>
            <a:picLocks noChangeAspect="1"/>
          </p:cNvPicPr>
          <p:nvPr/>
        </p:nvPicPr>
        <p:blipFill rotWithShape="1">
          <a:blip r:embed="rId4"/>
          <a:stretch>
            <a:fillRect/>
          </a:stretch>
        </p:blipFill>
        <p:spPr>
          <a:xfrm>
            <a:off x="4055939" y="2869799"/>
            <a:ext cx="1930939" cy="654219"/>
          </a:xfrm>
          <a:prstGeom prst="rect">
            <a:avLst/>
          </a:prstGeom>
          <a:ln w="28575">
            <a:solidFill>
              <a:schemeClr val="accent1"/>
            </a:solidFill>
          </a:ln>
        </p:spPr>
      </p:pic>
      <p:cxnSp>
        <p:nvCxnSpPr>
          <p:cNvPr id="247" name="직선 화살표 연결선 223"/>
          <p:cNvCxnSpPr/>
          <p:nvPr/>
        </p:nvCxnSpPr>
        <p:spPr>
          <a:xfrm>
            <a:off x="4317206" y="2545556"/>
            <a:ext cx="431006" cy="309562"/>
          </a:xfrm>
          <a:prstGeom prst="straightConnector1">
            <a:avLst/>
          </a:prstGeom>
          <a:ln w="28575">
            <a:solidFill>
              <a:schemeClr val="accent1">
                <a:shade val="95000"/>
                <a:satMod val="10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48" name="직사각형 163"/>
          <p:cNvSpPr/>
          <p:nvPr/>
        </p:nvSpPr>
        <p:spPr>
          <a:xfrm>
            <a:off x="4951750" y="2665731"/>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graphicFrame>
        <p:nvGraphicFramePr>
          <p:cNvPr id="249" name="Group 369"/>
          <p:cNvGraphicFramePr>
            <a:graphicFrameLocks noGrp="1"/>
          </p:cNvGraphicFramePr>
          <p:nvPr/>
        </p:nvGraphicFramePr>
        <p:xfrm>
          <a:off x="6187558" y="326042"/>
          <a:ext cx="2748792" cy="5899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사진을 업로드하면 업로드한 사진이 나타난다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여러 개의 사진 파일을 등록</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판별할 수 있다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5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44</a:t>
            </a:fld>
            <a:endParaRPr lang="en-US" altLang="ko">
              <a:latin typeface="KoPub돋움체 Light"/>
              <a:ea typeface="KoPub돋움체 Light"/>
              <a:cs typeface="+mn-cs"/>
            </a:endParaRPr>
          </a:p>
        </p:txBody>
      </p:sp>
      <p:pic>
        <p:nvPicPr>
          <p:cNvPr id="241" name="그림 240"/>
          <p:cNvPicPr>
            <a:picLocks noChangeAspect="1"/>
          </p:cNvPicPr>
          <p:nvPr/>
        </p:nvPicPr>
        <p:blipFill rotWithShape="1">
          <a:blip r:embed="rId3"/>
          <a:stretch>
            <a:fillRect/>
          </a:stretch>
        </p:blipFill>
        <p:spPr>
          <a:xfrm>
            <a:off x="195940" y="749053"/>
            <a:ext cx="5325356" cy="4181064"/>
          </a:xfrm>
          <a:prstGeom prst="rect">
            <a:avLst/>
          </a:prstGeom>
        </p:spPr>
      </p:pic>
      <p:sp>
        <p:nvSpPr>
          <p:cNvPr id="242" name="직사각형 169"/>
          <p:cNvSpPr/>
          <p:nvPr/>
        </p:nvSpPr>
        <p:spPr>
          <a:xfrm>
            <a:off x="1345350" y="455000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44" name="직사각형 169"/>
          <p:cNvSpPr/>
          <p:nvPr/>
        </p:nvSpPr>
        <p:spPr>
          <a:xfrm>
            <a:off x="3948357" y="454519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pic>
        <p:nvPicPr>
          <p:cNvPr id="246" name="그림 245"/>
          <p:cNvPicPr>
            <a:picLocks noChangeAspect="1"/>
          </p:cNvPicPr>
          <p:nvPr/>
        </p:nvPicPr>
        <p:blipFill rotWithShape="1">
          <a:blip r:embed="rId4"/>
          <a:stretch>
            <a:fillRect/>
          </a:stretch>
        </p:blipFill>
        <p:spPr>
          <a:xfrm>
            <a:off x="3931166" y="3393941"/>
            <a:ext cx="2150937" cy="658158"/>
          </a:xfrm>
          <a:prstGeom prst="rect">
            <a:avLst/>
          </a:prstGeom>
          <a:ln w="28575">
            <a:solidFill>
              <a:schemeClr val="accent1"/>
            </a:solidFill>
          </a:ln>
        </p:spPr>
      </p:pic>
      <p:cxnSp>
        <p:nvCxnSpPr>
          <p:cNvPr id="249" name="직선 화살표 연결선 223"/>
          <p:cNvCxnSpPr/>
          <p:nvPr/>
        </p:nvCxnSpPr>
        <p:spPr>
          <a:xfrm rot="5400000">
            <a:off x="3436623" y="4106148"/>
            <a:ext cx="527285" cy="456805"/>
          </a:xfrm>
          <a:prstGeom prst="straightConnector1">
            <a:avLst/>
          </a:prstGeom>
          <a:ln w="28575">
            <a:solidFill>
              <a:schemeClr val="accent1">
                <a:shade val="95000"/>
                <a:satMod val="10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0" name="직사각형 169"/>
          <p:cNvSpPr/>
          <p:nvPr/>
        </p:nvSpPr>
        <p:spPr>
          <a:xfrm>
            <a:off x="5662857" y="357603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graphicFrame>
        <p:nvGraphicFramePr>
          <p:cNvPr id="252"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음식 분석 결과</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DP-2011</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사진 분석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분석하기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photo/analyse.html</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2025-09-04</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54" name="Group 369"/>
          <p:cNvGraphicFramePr>
            <a:graphicFrameLocks noGrp="1"/>
          </p:cNvGraphicFramePr>
          <p:nvPr/>
        </p:nvGraphicFramePr>
        <p:xfrm>
          <a:off x="6187003" y="1282939"/>
          <a:ext cx="2744428" cy="1637865"/>
        </p:xfrm>
        <a:graphic>
          <a:graphicData uri="http://schemas.openxmlformats.org/drawingml/2006/table">
            <a:tbl>
              <a:tblPr firstRow="1" bandRow="1"/>
              <a:tblGrid>
                <a:gridCol w="323184"/>
                <a:gridCol w="646369"/>
                <a:gridCol w="1774875"/>
              </a:tblGrid>
              <a:tr h="156925">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759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25926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다시 분석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이번 분석 결과를 저장하지 않고</a:t>
                      </a:r>
                      <a:r>
                        <a:rPr lang="en-US" altLang="ko-KR" sz="800">
                          <a:latin typeface="KoPub돋움체 Light"/>
                          <a:ea typeface="KoPub돋움체 Light"/>
                          <a:cs typeface="+mn-cs"/>
                        </a:rPr>
                        <a:t>,</a:t>
                      </a:r>
                      <a:r>
                        <a:rPr lang="ko-KR" altLang="en-US" sz="800">
                          <a:latin typeface="KoPub돋움체 Light"/>
                          <a:ea typeface="KoPub돋움체 Light"/>
                          <a:cs typeface="+mn-cs"/>
                        </a:rPr>
                        <a:t> 다른 사진으로 음식 분석을 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4258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음식 저장</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분석 결과가 나온 음식을 식단 추천을 위해 저장한다</a:t>
                      </a:r>
                      <a:r>
                        <a:rPr lang="en-US" altLang="ko-KR" sz="800">
                          <a:latin typeface="KoPub돋움체 Light"/>
                          <a:ea typeface="KoPub돋움체 Light"/>
                          <a:cs typeface="+mn-cs"/>
                        </a:rPr>
                        <a:t>.</a:t>
                      </a:r>
                      <a:r>
                        <a:rPr lang="ko-KR" altLang="en-US" sz="800">
                          <a:latin typeface="KoPub돋움체 Light"/>
                          <a:ea typeface="KoPub돋움체 Light"/>
                          <a:cs typeface="+mn-cs"/>
                        </a:rPr>
                        <a:t> </a:t>
                      </a:r>
                      <a:r>
                        <a:rPr lang="en-US" altLang="ko-KR" sz="800">
                          <a:latin typeface="KoPub돋움체 Light"/>
                          <a:ea typeface="KoPub돋움체 Light"/>
                          <a:cs typeface="+mn-cs"/>
                        </a:rPr>
                        <a:t>V1</a:t>
                      </a:r>
                      <a:r>
                        <a:rPr lang="ko-KR" altLang="en-US" sz="800">
                          <a:latin typeface="KoPub돋움체 Light"/>
                          <a:ea typeface="KoPub돋움체 Light"/>
                          <a:cs typeface="+mn-cs"/>
                        </a:rPr>
                        <a:t>에서 지정한 식사시간이 있을 경우</a:t>
                      </a:r>
                      <a:r>
                        <a:rPr lang="en-US" altLang="ko-KR" sz="800">
                          <a:latin typeface="KoPub돋움체 Light"/>
                          <a:ea typeface="KoPub돋움체 Light"/>
                          <a:cs typeface="+mn-cs"/>
                        </a:rPr>
                        <a:t>,</a:t>
                      </a:r>
                      <a:r>
                        <a:rPr lang="ko-KR" altLang="en-US" sz="800">
                          <a:latin typeface="KoPub돋움체 Light"/>
                          <a:ea typeface="KoPub돋움체 Light"/>
                          <a:cs typeface="+mn-cs"/>
                        </a:rPr>
                        <a:t> 그 정도보 함께 저장한다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5926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음식 저장</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음식 정보가 저장되었음을 확인</a:t>
                      </a:r>
                      <a:r>
                        <a:rPr lang="en-US" altLang="ko-KR" sz="800">
                          <a:latin typeface="KoPub돋움체 Light"/>
                          <a:ea typeface="KoPub돋움체 Light"/>
                          <a:cs typeface="+mn-cs"/>
                        </a:rPr>
                        <a:t>.</a:t>
                      </a:r>
                      <a:r>
                        <a:rPr lang="ko-KR" altLang="en-US" sz="800">
                          <a:latin typeface="KoPub돋움체 Light"/>
                          <a:ea typeface="KoPub돋움체 Light"/>
                          <a:cs typeface="+mn-cs"/>
                        </a:rPr>
                        <a:t> 버튼을 누르면 식단 추천 화면으로 넘어간다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5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graphicFrame>
        <p:nvGraphicFramePr>
          <p:cNvPr id="257" name="표 166"/>
          <p:cNvGraphicFramePr/>
          <p:nvPr/>
        </p:nvGraphicFramePr>
        <p:xfrm>
          <a:off x="6182338" y="4182506"/>
          <a:ext cx="2744027" cy="456615"/>
        </p:xfrm>
        <a:graphic>
          <a:graphicData uri="http://schemas.openxmlformats.org/drawingml/2006/table">
            <a:tbl>
              <a:tblPr firstRow="1" bandRow="1"/>
              <a:tblGrid>
                <a:gridCol w="330848"/>
                <a:gridCol w="2413179"/>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 식사시간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아침</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점심</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저녁</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
        <p:nvSpPr>
          <p:cNvPr id="258" name="직사각형 178"/>
          <p:cNvSpPr/>
          <p:nvPr/>
        </p:nvSpPr>
        <p:spPr>
          <a:xfrm>
            <a:off x="1348223" y="4297291"/>
            <a:ext cx="313307" cy="158480"/>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45</a:t>
            </a:fld>
            <a:endParaRPr lang="en-US" altLang="ko">
              <a:latin typeface="KoPub돋움체 Light"/>
              <a:ea typeface="KoPub돋움체 Light"/>
              <a:cs typeface="+mn-cs"/>
            </a:endParaRPr>
          </a:p>
        </p:txBody>
      </p:sp>
      <p:graphicFrame>
        <p:nvGraphicFramePr>
          <p:cNvPr id="208" name="Group 369"/>
          <p:cNvGraphicFramePr>
            <a:graphicFrameLocks noGrp="1"/>
          </p:cNvGraphicFramePr>
          <p:nvPr/>
        </p:nvGraphicFramePr>
        <p:xfrm>
          <a:off x="6187558" y="326042"/>
          <a:ext cx="2748792" cy="11806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당일 날짜와 회원의 닉네임을 불러온다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해당 식사 시간에 섭취한 음식</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해당 식사 시간에 섭취한 영양소</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해당 일자에 섭취한 총 칼로리</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bl>
          </a:graphicData>
        </a:graphic>
      </p:graphicFrame>
      <p:graphicFrame>
        <p:nvGraphicFramePr>
          <p:cNvPr id="209" name="Group 369"/>
          <p:cNvGraphicFramePr>
            <a:graphicFrameLocks noGrp="1"/>
          </p:cNvGraphicFramePr>
          <p:nvPr/>
        </p:nvGraphicFramePr>
        <p:xfrm>
          <a:off x="6187003" y="2013497"/>
          <a:ext cx="2744428" cy="812265"/>
        </p:xfrm>
        <a:graphic>
          <a:graphicData uri="http://schemas.openxmlformats.org/drawingml/2006/table">
            <a:tbl>
              <a:tblPr firstRow="1" bandRow="1"/>
              <a:tblGrid>
                <a:gridCol w="323184"/>
                <a:gridCol w="646369"/>
                <a:gridCol w="1774875"/>
              </a:tblGrid>
              <a:tr h="11684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추천 받기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정보</a:t>
                      </a:r>
                      <a:r>
                        <a:rPr lang="en-US" altLang="ko-KR" sz="800">
                          <a:latin typeface="KoPub돋움체 Light"/>
                          <a:ea typeface="KoPub돋움체 Light"/>
                          <a:cs typeface="+mn-cs"/>
                        </a:rPr>
                        <a:t>(</a:t>
                      </a:r>
                      <a:r>
                        <a:rPr lang="ko-KR" altLang="en-US" sz="800">
                          <a:latin typeface="KoPub돋움체 Light"/>
                          <a:ea typeface="KoPub돋움체 Light"/>
                          <a:cs typeface="+mn-cs"/>
                        </a:rPr>
                        <a:t>성별</a:t>
                      </a:r>
                      <a:r>
                        <a:rPr lang="en-US" altLang="ko-KR" sz="800">
                          <a:latin typeface="KoPub돋움체 Light"/>
                          <a:ea typeface="KoPub돋움체 Light"/>
                          <a:cs typeface="+mn-cs"/>
                        </a:rPr>
                        <a:t>,</a:t>
                      </a:r>
                      <a:r>
                        <a:rPr lang="ko-KR" altLang="en-US" sz="800">
                          <a:latin typeface="KoPub돋움체 Light"/>
                          <a:ea typeface="KoPub돋움체 Light"/>
                          <a:cs typeface="+mn-cs"/>
                        </a:rPr>
                        <a:t> 키</a:t>
                      </a:r>
                      <a:r>
                        <a:rPr lang="en-US" altLang="ko-KR" sz="800">
                          <a:latin typeface="KoPub돋움체 Light"/>
                          <a:ea typeface="KoPub돋움체 Light"/>
                          <a:cs typeface="+mn-cs"/>
                        </a:rPr>
                        <a:t>,</a:t>
                      </a:r>
                      <a:r>
                        <a:rPr lang="ko-KR" altLang="en-US" sz="800">
                          <a:latin typeface="KoPub돋움체 Light"/>
                          <a:ea typeface="KoPub돋움체 Light"/>
                          <a:cs typeface="+mn-cs"/>
                        </a:rPr>
                        <a:t> 몸무게</a:t>
                      </a:r>
                      <a:r>
                        <a:rPr lang="en-US" altLang="ko-KR" sz="800">
                          <a:latin typeface="KoPub돋움체 Light"/>
                          <a:ea typeface="KoPub돋움체 Light"/>
                          <a:cs typeface="+mn-cs"/>
                        </a:rPr>
                        <a:t>)</a:t>
                      </a:r>
                      <a:r>
                        <a:rPr lang="ko-KR" altLang="en-US" sz="800">
                          <a:latin typeface="KoPub돋움체 Light"/>
                          <a:ea typeface="KoPub돋움체 Light"/>
                          <a:cs typeface="+mn-cs"/>
                        </a:rPr>
                        <a:t>에 기반하여 식단을 추천받는다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10"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식단추천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meal/diet.html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sp>
        <p:nvSpPr>
          <p:cNvPr id="21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215" name=""/>
          <p:cNvPicPr>
            <a:picLocks noChangeAspect="1"/>
          </p:cNvPicPr>
          <p:nvPr/>
        </p:nvPicPr>
        <p:blipFill rotWithShape="1">
          <a:blip r:embed="rId3"/>
          <a:stretch>
            <a:fillRect/>
          </a:stretch>
        </p:blipFill>
        <p:spPr>
          <a:xfrm>
            <a:off x="206923" y="758304"/>
            <a:ext cx="5383555" cy="4181749"/>
          </a:xfrm>
          <a:prstGeom prst="rect">
            <a:avLst/>
          </a:prstGeom>
        </p:spPr>
      </p:pic>
      <p:sp>
        <p:nvSpPr>
          <p:cNvPr id="216" name="직사각형 163"/>
          <p:cNvSpPr/>
          <p:nvPr/>
        </p:nvSpPr>
        <p:spPr>
          <a:xfrm>
            <a:off x="2135633" y="1398518"/>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17" name="직사각형 169"/>
          <p:cNvSpPr/>
          <p:nvPr/>
        </p:nvSpPr>
        <p:spPr>
          <a:xfrm>
            <a:off x="2757039" y="226483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graphicFrame>
        <p:nvGraphicFramePr>
          <p:cNvPr id="218" name="표 166"/>
          <p:cNvGraphicFramePr/>
          <p:nvPr/>
        </p:nvGraphicFramePr>
        <p:xfrm>
          <a:off x="6186037" y="3279458"/>
          <a:ext cx="2742836" cy="1180665"/>
        </p:xfrm>
        <a:graphic>
          <a:graphicData uri="http://schemas.openxmlformats.org/drawingml/2006/table">
            <a:tbl>
              <a:tblPr firstRow="1" bandRow="1"/>
              <a:tblGrid>
                <a:gridCol w="325092"/>
                <a:gridCol w="2417744"/>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남성</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여성</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연령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정수 숫자</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C3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키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정수 숫자</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C4</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몸무게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정수 숫자</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
        <p:nvSpPr>
          <p:cNvPr id="219" name="직사각형 178"/>
          <p:cNvSpPr/>
          <p:nvPr/>
        </p:nvSpPr>
        <p:spPr>
          <a:xfrm>
            <a:off x="1791828" y="1879837"/>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0" name="직사각형 180"/>
          <p:cNvSpPr/>
          <p:nvPr/>
        </p:nvSpPr>
        <p:spPr>
          <a:xfrm>
            <a:off x="2371253" y="1877733"/>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1" name="직사각형 178"/>
          <p:cNvSpPr/>
          <p:nvPr/>
        </p:nvSpPr>
        <p:spPr>
          <a:xfrm>
            <a:off x="2989597" y="1882219"/>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2" name="직사각형 180"/>
          <p:cNvSpPr/>
          <p:nvPr/>
        </p:nvSpPr>
        <p:spPr>
          <a:xfrm>
            <a:off x="3569021" y="1880115"/>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3" name="직사각형 163"/>
          <p:cNvSpPr/>
          <p:nvPr/>
        </p:nvSpPr>
        <p:spPr>
          <a:xfrm>
            <a:off x="2177062" y="3086015"/>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24" name="직사각형 163"/>
          <p:cNvSpPr/>
          <p:nvPr/>
        </p:nvSpPr>
        <p:spPr>
          <a:xfrm>
            <a:off x="2019854" y="4029267"/>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25" name="직사각형 163"/>
          <p:cNvSpPr/>
          <p:nvPr/>
        </p:nvSpPr>
        <p:spPr>
          <a:xfrm>
            <a:off x="2066090" y="4491647"/>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46</a:t>
            </a:fld>
            <a:endParaRPr lang="en-US" altLang="ko">
              <a:latin typeface="KoPub돋움체 Light"/>
              <a:ea typeface="KoPub돋움체 Light"/>
              <a:cs typeface="+mn-cs"/>
            </a:endParaRPr>
          </a:p>
        </p:txBody>
      </p:sp>
      <p:graphicFrame>
        <p:nvGraphicFramePr>
          <p:cNvPr id="22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식단추천</a:t>
                      </a:r>
                      <a:r>
                        <a:rPr kumimoji="1" lang="en-US" altLang="ko-KR" sz="800" b="0" i="0" u="none" strike="noStrike" cap="none" normalizeH="0" baseline="0">
                          <a:solidFill>
                            <a:schemeClr val="tx1"/>
                          </a:solidFill>
                          <a:effectLst/>
                          <a:latin typeface="KoPub돋움체 Light"/>
                          <a:ea typeface="KoPub돋움체 Light"/>
                          <a:cs typeface="+mn-cs"/>
                        </a:rPr>
                        <a:t> </a:t>
                      </a:r>
                      <a:r>
                        <a:rPr kumimoji="1" lang="ko-KR" altLang="en-US" sz="800" b="0" i="0" u="none" strike="noStrike" cap="none" normalizeH="0" baseline="0">
                          <a:solidFill>
                            <a:schemeClr val="tx1"/>
                          </a:solidFill>
                          <a:effectLst/>
                          <a:latin typeface="KoPub돋움체 Light"/>
                          <a:ea typeface="KoPub돋움체 Light"/>
                          <a:cs typeface="+mn-cs"/>
                        </a:rPr>
                        <a:t>결과</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DP-3020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식단추천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추천결과</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meal/result.html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26" name="Group 369"/>
          <p:cNvGraphicFramePr>
            <a:graphicFrameLocks noGrp="1"/>
          </p:cNvGraphicFramePr>
          <p:nvPr/>
        </p:nvGraphicFramePr>
        <p:xfrm>
          <a:off x="6187558" y="326042"/>
          <a:ext cx="2748792" cy="15553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회원의 닉네임을 불러온다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하루 권장 섭취량을 넘지 않을 경우 추천 식단 알림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하루 권장 섭취량을 넘을 경우</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다이어트 권고 알림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현재 하루 권장 섭취량과</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지금까지 섭취량을 비교하여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추천 식단</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메뉴</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영양성분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칼로리</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표시</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229" name=""/>
          <p:cNvPicPr>
            <a:picLocks noChangeAspect="1"/>
          </p:cNvPicPr>
          <p:nvPr/>
        </p:nvPicPr>
        <p:blipFill rotWithShape="1">
          <a:blip r:embed="rId3"/>
          <a:stretch>
            <a:fillRect/>
          </a:stretch>
        </p:blipFill>
        <p:spPr>
          <a:xfrm>
            <a:off x="205136" y="767548"/>
            <a:ext cx="4984883" cy="4135515"/>
          </a:xfrm>
          <a:prstGeom prst="rect">
            <a:avLst/>
          </a:prstGeom>
        </p:spPr>
      </p:pic>
      <p:sp>
        <p:nvSpPr>
          <p:cNvPr id="230" name="직사각형 163"/>
          <p:cNvSpPr/>
          <p:nvPr/>
        </p:nvSpPr>
        <p:spPr>
          <a:xfrm>
            <a:off x="331524" y="1452454"/>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1" name="직사각형 169"/>
          <p:cNvSpPr/>
          <p:nvPr/>
        </p:nvSpPr>
        <p:spPr>
          <a:xfrm>
            <a:off x="1670589" y="468469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32" name="직사각형 163"/>
          <p:cNvSpPr/>
          <p:nvPr/>
        </p:nvSpPr>
        <p:spPr>
          <a:xfrm>
            <a:off x="336841" y="1057467"/>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3" name="직사각형 169"/>
          <p:cNvSpPr/>
          <p:nvPr/>
        </p:nvSpPr>
        <p:spPr>
          <a:xfrm>
            <a:off x="3404324" y="4689135"/>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pic>
        <p:nvPicPr>
          <p:cNvPr id="235" name=""/>
          <p:cNvPicPr>
            <a:picLocks noChangeAspect="1"/>
          </p:cNvPicPr>
          <p:nvPr/>
        </p:nvPicPr>
        <p:blipFill rotWithShape="1">
          <a:blip r:embed="rId4"/>
          <a:stretch>
            <a:fillRect/>
          </a:stretch>
        </p:blipFill>
        <p:spPr>
          <a:xfrm>
            <a:off x="1673811" y="1746131"/>
            <a:ext cx="3974605" cy="243424"/>
          </a:xfrm>
          <a:prstGeom prst="rect">
            <a:avLst/>
          </a:prstGeom>
          <a:ln w="28575">
            <a:solidFill>
              <a:schemeClr val="accent1"/>
            </a:solidFill>
          </a:ln>
        </p:spPr>
      </p:pic>
      <p:cxnSp>
        <p:nvCxnSpPr>
          <p:cNvPr id="236" name="직선 연결선 184"/>
          <p:cNvCxnSpPr/>
          <p:nvPr/>
        </p:nvCxnSpPr>
        <p:spPr>
          <a:xfrm rot="16200000" flipV="1">
            <a:off x="3011681" y="1626393"/>
            <a:ext cx="122030" cy="94872"/>
          </a:xfrm>
          <a:prstGeom prst="line">
            <a:avLst/>
          </a:prstGeom>
          <a:noFill/>
          <a:ln w="28575" cap="flat" cmpd="sng" algn="ctr">
            <a:solidFill>
              <a:srgbClr val="a5b622">
                <a:alpha val="100000"/>
              </a:srgbClr>
            </a:solidFill>
            <a:prstDash val="solid"/>
            <a:tailEnd type="triangle"/>
          </a:ln>
        </p:spPr>
      </p:cxnSp>
      <p:sp>
        <p:nvSpPr>
          <p:cNvPr id="237" name="직사각형 163"/>
          <p:cNvSpPr/>
          <p:nvPr/>
        </p:nvSpPr>
        <p:spPr>
          <a:xfrm>
            <a:off x="4839531" y="1549369"/>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8" name="직사각형 163"/>
          <p:cNvSpPr/>
          <p:nvPr/>
        </p:nvSpPr>
        <p:spPr>
          <a:xfrm>
            <a:off x="321906" y="1877472"/>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9" name="직사각형 163"/>
          <p:cNvSpPr/>
          <p:nvPr/>
        </p:nvSpPr>
        <p:spPr>
          <a:xfrm>
            <a:off x="747293" y="2571750"/>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D5</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graphicFrame>
        <p:nvGraphicFramePr>
          <p:cNvPr id="240" name="Group 369"/>
          <p:cNvGraphicFramePr>
            <a:graphicFrameLocks noGrp="1"/>
          </p:cNvGraphicFramePr>
          <p:nvPr/>
        </p:nvGraphicFramePr>
        <p:xfrm>
          <a:off x="6187003" y="2049704"/>
          <a:ext cx="2744428" cy="1044090"/>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식단 저장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추천 식단을 저장하고 기록 페이지로 이동한다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식단 화면으로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47</a:t>
            </a:fld>
            <a:endParaRPr lang="en-US" altLang="ko">
              <a:latin typeface="KoPub돋움체 Light"/>
              <a:ea typeface="KoPub돋움체 Light"/>
              <a:cs typeface="+mn-cs"/>
            </a:endParaRPr>
          </a:p>
        </p:txBody>
      </p:sp>
      <p:graphicFrame>
        <p:nvGraphicFramePr>
          <p:cNvPr id="22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 기록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캘린더</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DP-3100</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기록</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캘린더</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meal/calendar.html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26" name="Group 369"/>
          <p:cNvGraphicFramePr>
            <a:graphicFrameLocks noGrp="1"/>
          </p:cNvGraphicFramePr>
          <p:nvPr/>
        </p:nvGraphicFramePr>
        <p:xfrm>
          <a:off x="6187558" y="326042"/>
          <a:ext cx="2748792" cy="45661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latin typeface="KoPub돋움체 Light"/>
                          <a:ea typeface="KoPub돋움체 Light"/>
                          <a:sym typeface="Wingdings 2"/>
                        </a:rPr>
                        <a:t>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회원의 식단 기록을 달력 형태로 보여준다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graphicFrame>
        <p:nvGraphicFramePr>
          <p:cNvPr id="240" name="Group 369"/>
          <p:cNvGraphicFramePr>
            <a:graphicFrameLocks noGrp="1"/>
          </p:cNvGraphicFramePr>
          <p:nvPr/>
        </p:nvGraphicFramePr>
        <p:xfrm>
          <a:off x="6187003" y="2049705"/>
          <a:ext cx="2744428" cy="1158390"/>
        </p:xfrm>
        <a:graphic>
          <a:graphicData uri="http://schemas.openxmlformats.org/drawingml/2006/table">
            <a:tbl>
              <a:tblPr firstRow="1" bandRow="1"/>
              <a:tblGrid>
                <a:gridCol w="323184"/>
                <a:gridCol w="646369"/>
                <a:gridCol w="1774875"/>
              </a:tblGrid>
              <a:tr h="11684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en-US" altLang="ko-KR" sz="800">
                          <a:latin typeface="KoPub돋움체 Light"/>
                          <a:ea typeface="KoPub돋움체 Light"/>
                          <a:cs typeface="+mn-cs"/>
                        </a:rPr>
                        <a:t>(</a:t>
                      </a:r>
                      <a:r>
                        <a:rPr lang="ko-KR" altLang="en-US" sz="800">
                          <a:latin typeface="KoPub돋움체 Light"/>
                          <a:ea typeface="KoPub돋움체 Light"/>
                          <a:cs typeface="+mn-cs"/>
                        </a:rPr>
                        <a:t>연</a:t>
                      </a:r>
                      <a:r>
                        <a:rPr lang="en-US" altLang="ko-KR" sz="800">
                          <a:latin typeface="KoPub돋움체 Light"/>
                          <a:ea typeface="KoPub돋움체 Light"/>
                          <a:cs typeface="+mn-cs"/>
                        </a:rPr>
                        <a:t>,</a:t>
                      </a:r>
                      <a:r>
                        <a:rPr lang="ko-KR" altLang="en-US" sz="800">
                          <a:latin typeface="KoPub돋움체 Light"/>
                          <a:ea typeface="KoPub돋움체 Light"/>
                          <a:cs typeface="+mn-cs"/>
                        </a:rPr>
                        <a:t>월 이동</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선택한 년</a:t>
                      </a:r>
                      <a:r>
                        <a:rPr lang="en-US" altLang="ko-KR" sz="800">
                          <a:latin typeface="KoPub돋움체 Light"/>
                          <a:ea typeface="KoPub돋움체 Light"/>
                          <a:cs typeface="+mn-cs"/>
                        </a:rPr>
                        <a:t>,</a:t>
                      </a:r>
                      <a:r>
                        <a:rPr lang="ko-KR" altLang="en-US" sz="800">
                          <a:latin typeface="KoPub돋움체 Light"/>
                          <a:ea typeface="KoPub돋움체 Light"/>
                          <a:cs typeface="+mn-cs"/>
                        </a:rPr>
                        <a:t> 월로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상세 기록</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기록이 있는 날짜에 식단의 총 열량이 나오는데</a:t>
                      </a:r>
                      <a:r>
                        <a:rPr lang="en-US" altLang="ko-KR" sz="800">
                          <a:latin typeface="KoPub돋움체 Light"/>
                          <a:ea typeface="KoPub돋움체 Light"/>
                          <a:cs typeface="+mn-cs"/>
                        </a:rPr>
                        <a:t>,</a:t>
                      </a:r>
                      <a:r>
                        <a:rPr lang="ko-KR" altLang="en-US" sz="800">
                          <a:latin typeface="KoPub돋움체 Light"/>
                          <a:ea typeface="KoPub돋움체 Light"/>
                          <a:cs typeface="+mn-cs"/>
                        </a:rPr>
                        <a:t> 이를 클릭하면 개별 날짜의 추천 식단 기록 페이지로 이동한다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43" name="표 166"/>
          <p:cNvGraphicFramePr/>
          <p:nvPr/>
        </p:nvGraphicFramePr>
        <p:xfrm>
          <a:off x="6186037" y="3279458"/>
          <a:ext cx="2742836" cy="697965"/>
        </p:xfrm>
        <a:graphic>
          <a:graphicData uri="http://schemas.openxmlformats.org/drawingml/2006/table">
            <a:tbl>
              <a:tblPr firstRow="1" bandRow="1"/>
              <a:tblGrid>
                <a:gridCol w="325092"/>
                <a:gridCol w="2417744"/>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캘린더</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날짜별 화면 전환</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연도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월 이동</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pic>
        <p:nvPicPr>
          <p:cNvPr id="247" name=""/>
          <p:cNvPicPr>
            <a:picLocks noChangeAspect="1"/>
          </p:cNvPicPr>
          <p:nvPr/>
        </p:nvPicPr>
        <p:blipFill rotWithShape="1">
          <a:blip r:embed="rId3"/>
          <a:stretch>
            <a:fillRect/>
          </a:stretch>
        </p:blipFill>
        <p:spPr>
          <a:xfrm>
            <a:off x="197497" y="739806"/>
            <a:ext cx="4965468" cy="4209494"/>
          </a:xfrm>
          <a:prstGeom prst="rect">
            <a:avLst/>
          </a:prstGeom>
        </p:spPr>
      </p:pic>
      <p:sp>
        <p:nvSpPr>
          <p:cNvPr id="248" name="직사각형 169"/>
          <p:cNvSpPr/>
          <p:nvPr/>
        </p:nvSpPr>
        <p:spPr>
          <a:xfrm>
            <a:off x="4027146" y="2256610"/>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49" name="직사각형 178"/>
          <p:cNvSpPr/>
          <p:nvPr/>
        </p:nvSpPr>
        <p:spPr>
          <a:xfrm>
            <a:off x="2069256" y="1241755"/>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0" name="직사각형 180"/>
          <p:cNvSpPr/>
          <p:nvPr/>
        </p:nvSpPr>
        <p:spPr>
          <a:xfrm>
            <a:off x="2066083" y="1435954"/>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1" name="직사각형 169"/>
          <p:cNvSpPr/>
          <p:nvPr/>
        </p:nvSpPr>
        <p:spPr>
          <a:xfrm>
            <a:off x="3088333" y="1401025"/>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48</a:t>
            </a:fld>
            <a:endParaRPr lang="en-US" altLang="ko">
              <a:latin typeface="KoPub돋움체 Light"/>
              <a:ea typeface="KoPub돋움체 Light"/>
              <a:cs typeface="+mn-cs"/>
            </a:endParaRPr>
          </a:p>
        </p:txBody>
      </p:sp>
      <p:graphicFrame>
        <p:nvGraphicFramePr>
          <p:cNvPr id="22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 기록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날짜별</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DP-3101</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기록</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날짜별</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meal/calendar.html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26" name="Group 369"/>
          <p:cNvGraphicFramePr>
            <a:graphicFrameLocks noGrp="1"/>
          </p:cNvGraphicFramePr>
          <p:nvPr/>
        </p:nvGraphicFramePr>
        <p:xfrm>
          <a:off x="6187558" y="326042"/>
          <a:ext cx="2748792" cy="5899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latin typeface="KoPub돋움체 Light"/>
                          <a:ea typeface="KoPub돋움체 Light"/>
                          <a:sym typeface="Wingdings 2"/>
                        </a:rPr>
                        <a:t>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회원의 식단 기록을 날짜별로 정리하여 게시판 형태로 보여준다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graphicFrame>
        <p:nvGraphicFramePr>
          <p:cNvPr id="240" name="Group 369"/>
          <p:cNvGraphicFramePr>
            <a:graphicFrameLocks noGrp="1"/>
          </p:cNvGraphicFramePr>
          <p:nvPr/>
        </p:nvGraphicFramePr>
        <p:xfrm>
          <a:off x="6187003" y="1587326"/>
          <a:ext cx="2744428" cy="1637865"/>
        </p:xfrm>
        <a:graphic>
          <a:graphicData uri="http://schemas.openxmlformats.org/drawingml/2006/table">
            <a:tbl>
              <a:tblPr firstRow="1" bandRow="1"/>
              <a:tblGrid>
                <a:gridCol w="323184"/>
                <a:gridCol w="646369"/>
                <a:gridCol w="1774875"/>
              </a:tblGrid>
              <a:tr h="155059">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73848">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6988">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en-US" altLang="ko-KR" sz="800">
                          <a:latin typeface="KoPub돋움체 Light"/>
                          <a:ea typeface="KoPub돋움체 Light"/>
                          <a:cs typeface="+mn-cs"/>
                        </a:rPr>
                        <a:t>(</a:t>
                      </a:r>
                      <a:r>
                        <a:rPr lang="ko-KR" altLang="en-US" sz="800">
                          <a:latin typeface="KoPub돋움체 Light"/>
                          <a:ea typeface="KoPub돋움체 Light"/>
                          <a:cs typeface="+mn-cs"/>
                        </a:rPr>
                        <a:t>연</a:t>
                      </a:r>
                      <a:r>
                        <a:rPr lang="en-US" altLang="ko-KR" sz="800">
                          <a:latin typeface="KoPub돋움체 Light"/>
                          <a:ea typeface="KoPub돋움체 Light"/>
                          <a:cs typeface="+mn-cs"/>
                        </a:rPr>
                        <a:t>,</a:t>
                      </a:r>
                      <a:r>
                        <a:rPr lang="ko-KR" altLang="en-US" sz="800">
                          <a:latin typeface="KoPub돋움체 Light"/>
                          <a:ea typeface="KoPub돋움체 Light"/>
                          <a:cs typeface="+mn-cs"/>
                        </a:rPr>
                        <a:t>월 이동</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선택한 년</a:t>
                      </a:r>
                      <a:r>
                        <a:rPr lang="en-US" altLang="ko-KR" sz="800">
                          <a:latin typeface="KoPub돋움체 Light"/>
                          <a:ea typeface="KoPub돋움체 Light"/>
                          <a:cs typeface="+mn-cs"/>
                        </a:rPr>
                        <a:t>,</a:t>
                      </a:r>
                      <a:r>
                        <a:rPr lang="ko-KR" altLang="en-US" sz="800">
                          <a:latin typeface="KoPub돋움체 Light"/>
                          <a:ea typeface="KoPub돋움체 Light"/>
                          <a:cs typeface="+mn-cs"/>
                        </a:rPr>
                        <a:t> 월로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6059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상세 기록</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해당 날짜의 총 열량을 클릭하면</a:t>
                      </a:r>
                      <a:r>
                        <a:rPr lang="en-US" altLang="ko-KR" sz="800">
                          <a:latin typeface="KoPub돋움체 Light"/>
                          <a:ea typeface="KoPub돋움체 Light"/>
                          <a:cs typeface="+mn-cs"/>
                        </a:rPr>
                        <a:t>,</a:t>
                      </a:r>
                      <a:r>
                        <a:rPr lang="ko-KR" altLang="en-US" sz="800">
                          <a:latin typeface="KoPub돋움체 Light"/>
                          <a:ea typeface="KoPub돋움체 Light"/>
                          <a:cs typeface="+mn-cs"/>
                        </a:rPr>
                        <a:t> 개별 날짜의 추천 식단 기록 페이지로 이동한다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43507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페이지 번호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페이지는 검은색으로 표시. 다른 페이지 번호를 누르면 해당 페이지로 이동한다. </a:t>
                      </a:r>
                      <a:r>
                        <a:rPr lang="en-US" altLang="ko-KR" sz="800">
                          <a:latin typeface="KoPub돋움체 Light"/>
                          <a:ea typeface="KoPub돋움체 Light"/>
                          <a:cs typeface="+mn-cs"/>
                        </a:rPr>
                        <a:t>(</a:t>
                      </a:r>
                      <a:r>
                        <a:rPr lang="ko-KR" altLang="en-US" sz="800">
                          <a:latin typeface="KoPub돋움체 Light"/>
                          <a:ea typeface="KoPub돋움체 Light"/>
                          <a:cs typeface="+mn-cs"/>
                        </a:rPr>
                        <a:t>페이지가 많아지면 이전</a:t>
                      </a:r>
                      <a:r>
                        <a:rPr lang="en-US" altLang="ko-KR" sz="800">
                          <a:latin typeface="KoPub돋움체 Light"/>
                          <a:ea typeface="KoPub돋움체 Light"/>
                          <a:cs typeface="+mn-cs"/>
                        </a:rPr>
                        <a:t>/</a:t>
                      </a:r>
                      <a:r>
                        <a:rPr lang="ko-KR" altLang="en-US" sz="800">
                          <a:latin typeface="KoPub돋움체 Light"/>
                          <a:ea typeface="KoPub돋움체 Light"/>
                          <a:cs typeface="+mn-cs"/>
                        </a:rPr>
                        <a:t>다음 버튼도 나온다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43" name="표 166"/>
          <p:cNvGraphicFramePr/>
          <p:nvPr/>
        </p:nvGraphicFramePr>
        <p:xfrm>
          <a:off x="6186037" y="3279458"/>
          <a:ext cx="2742836" cy="697965"/>
        </p:xfrm>
        <a:graphic>
          <a:graphicData uri="http://schemas.openxmlformats.org/drawingml/2006/table">
            <a:tbl>
              <a:tblPr firstRow="1" bandRow="1"/>
              <a:tblGrid>
                <a:gridCol w="325092"/>
                <a:gridCol w="2417744"/>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캘린더</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날짜별 화면 전환</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연도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월 이동</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pic>
        <p:nvPicPr>
          <p:cNvPr id="253" name=""/>
          <p:cNvPicPr>
            <a:picLocks noChangeAspect="1"/>
          </p:cNvPicPr>
          <p:nvPr/>
        </p:nvPicPr>
        <p:blipFill rotWithShape="1">
          <a:blip r:embed="rId3"/>
          <a:stretch>
            <a:fillRect/>
          </a:stretch>
        </p:blipFill>
        <p:spPr>
          <a:xfrm>
            <a:off x="194754" y="749054"/>
            <a:ext cx="5892643" cy="4103632"/>
          </a:xfrm>
          <a:prstGeom prst="rect">
            <a:avLst/>
          </a:prstGeom>
        </p:spPr>
      </p:pic>
      <p:sp>
        <p:nvSpPr>
          <p:cNvPr id="254" name="직사각형 169"/>
          <p:cNvSpPr/>
          <p:nvPr/>
        </p:nvSpPr>
        <p:spPr>
          <a:xfrm>
            <a:off x="5571492" y="181272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5" name="직사각형 178"/>
          <p:cNvSpPr/>
          <p:nvPr/>
        </p:nvSpPr>
        <p:spPr>
          <a:xfrm>
            <a:off x="2439159" y="1334231"/>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6" name="직사각형 180"/>
          <p:cNvSpPr/>
          <p:nvPr/>
        </p:nvSpPr>
        <p:spPr>
          <a:xfrm>
            <a:off x="2435986" y="1565420"/>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7" name="직사각형 169"/>
          <p:cNvSpPr/>
          <p:nvPr/>
        </p:nvSpPr>
        <p:spPr>
          <a:xfrm>
            <a:off x="3596950" y="1530491"/>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8" name="직사각형 169"/>
          <p:cNvSpPr/>
          <p:nvPr/>
        </p:nvSpPr>
        <p:spPr>
          <a:xfrm>
            <a:off x="3028039" y="2838838"/>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49</a:t>
            </a:fld>
            <a:endParaRPr lang="en-US" altLang="ko">
              <a:latin typeface="KoPub돋움체 Light"/>
              <a:ea typeface="KoPub돋움체 Light"/>
              <a:cs typeface="+mn-cs"/>
            </a:endParaRPr>
          </a:p>
        </p:txBody>
      </p:sp>
      <p:graphicFrame>
        <p:nvGraphicFramePr>
          <p:cNvPr id="21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 기록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개별 일자</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DP-3110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기록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개별 일자</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meal/record.html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12" name="Group 369"/>
          <p:cNvGraphicFramePr>
            <a:graphicFrameLocks noGrp="1"/>
          </p:cNvGraphicFramePr>
          <p:nvPr/>
        </p:nvGraphicFramePr>
        <p:xfrm>
          <a:off x="6187558" y="326042"/>
          <a:ext cx="2748792" cy="5899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i="0" u="none" strike="noStrike" cap="none" normalizeH="0" baseline="0">
                          <a:solidFill>
                            <a:schemeClr val="tx1"/>
                          </a:solidFill>
                          <a:latin typeface="KoPub돋움체 Light"/>
                          <a:ea typeface="KoPub돋움체 Light"/>
                          <a:sym typeface="Wingdings 2"/>
                        </a:rPr>
                        <a:t>1</a:t>
                      </a:r>
                      <a:endParaRPr kumimoji="1" lang="en-US" altLang="ko-KR" sz="80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회원이 저장한 식단 기록</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메뉴</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총칼로리</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을 확인 할 수 있다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1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214" name=""/>
          <p:cNvPicPr>
            <a:picLocks noChangeAspect="1"/>
          </p:cNvPicPr>
          <p:nvPr/>
        </p:nvPicPr>
        <p:blipFill rotWithShape="1">
          <a:blip r:embed="rId3"/>
          <a:stretch>
            <a:fillRect/>
          </a:stretch>
        </p:blipFill>
        <p:spPr>
          <a:xfrm>
            <a:off x="197240" y="758300"/>
            <a:ext cx="5204337" cy="4194284"/>
          </a:xfrm>
          <a:prstGeom prst="rect">
            <a:avLst/>
          </a:prstGeom>
        </p:spPr>
      </p:pic>
      <p:graphicFrame>
        <p:nvGraphicFramePr>
          <p:cNvPr id="215" name="Group 369"/>
          <p:cNvGraphicFramePr>
            <a:graphicFrameLocks noGrp="1"/>
          </p:cNvGraphicFramePr>
          <p:nvPr/>
        </p:nvGraphicFramePr>
        <p:xfrm>
          <a:off x="6187003" y="2049704"/>
          <a:ext cx="2744428" cy="688440"/>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기록</a:t>
                      </a:r>
                      <a:r>
                        <a:rPr lang="en-US" altLang="ko-KR" sz="800">
                          <a:latin typeface="KoPub돋움체 Light"/>
                          <a:ea typeface="KoPub돋움체 Light"/>
                          <a:cs typeface="+mn-cs"/>
                        </a:rPr>
                        <a:t>(</a:t>
                      </a:r>
                      <a:r>
                        <a:rPr lang="ko-KR" altLang="en-US" sz="800">
                          <a:latin typeface="KoPub돋움체 Light"/>
                          <a:ea typeface="KoPub돋움체 Light"/>
                          <a:cs typeface="+mn-cs"/>
                        </a:rPr>
                        <a:t>캘린더</a:t>
                      </a:r>
                      <a:r>
                        <a:rPr lang="en-US" altLang="ko-KR" sz="800">
                          <a:latin typeface="KoPub돋움체 Light"/>
                          <a:ea typeface="KoPub돋움체 Light"/>
                          <a:cs typeface="+mn-cs"/>
                        </a:rPr>
                        <a:t>)</a:t>
                      </a:r>
                      <a:r>
                        <a:rPr lang="ko-KR" altLang="en-US" sz="800">
                          <a:latin typeface="KoPub돋움체 Light"/>
                          <a:ea typeface="KoPub돋움체 Light"/>
                          <a:cs typeface="+mn-cs"/>
                        </a:rPr>
                        <a:t> 화면으로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16" name="직사각형 169"/>
          <p:cNvSpPr/>
          <p:nvPr/>
        </p:nvSpPr>
        <p:spPr>
          <a:xfrm>
            <a:off x="249328" y="357785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84" name="Google Shape;84;p17"/>
          <p:cNvGraphicFramePr/>
          <p:nvPr/>
        </p:nvGraphicFramePr>
        <p:xfrm>
          <a:off x="430682" y="555346"/>
          <a:ext cx="8282635" cy="3529922"/>
        </p:xfrm>
        <a:graphic>
          <a:graphicData uri="http://schemas.openxmlformats.org/drawingml/2006/table">
            <a:tbl>
              <a:tblPr>
                <a:noFill/>
                <a:tableStyleId>{9C8A980B-4F89-4940-BF84-561D21B453E3}</a:tableStyleId>
              </a:tblPr>
              <a:tblGrid>
                <a:gridCol w="1215677"/>
                <a:gridCol w="1301528"/>
                <a:gridCol w="4662238"/>
                <a:gridCol w="1103192"/>
              </a:tblGrid>
              <a:tr h="320902">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구분</a:t>
                      </a:r>
                      <a:endParaRPr sz="900">
                        <a:latin typeface="KoPub돋움체 Medium"/>
                        <a:ea typeface="KoPub돋움체 Medium"/>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항목</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설명</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버전</a:t>
                      </a:r>
                      <a:endParaRPr sz="900">
                        <a:latin typeface="KoPub돋움체 Medium"/>
                        <a:ea typeface="KoPub돋움체 Medium"/>
                      </a:endParaRPr>
                    </a:p>
                  </a:txBody>
                  <a:tcPr marL="91425" marR="91425" marT="91425" marB="91425">
                    <a:lnR w="12700" cap="flat" cmpd="sng" algn="ctr">
                      <a:noFill/>
                      <a:prstDash val="solid"/>
                      <a:round/>
                    </a:lnR>
                    <a:solidFill>
                      <a:srgbClr val="9be5c8"/>
                    </a:solidFill>
                  </a:tcPr>
                </a:tc>
              </a:tr>
              <a:tr h="320902">
                <a:tc rowSpan="3">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프론트 엔드</a:t>
                      </a:r>
                      <a:endParaRPr sz="900">
                        <a:latin typeface="KoPub돋움체 Medium"/>
                        <a:ea typeface="KoPub돋움체 Medium"/>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HTML/CSS</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웹 페이지 구조 및 스타일링</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JavaScript</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동적 기능 및 클라이언트 측 로직 구현</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Thymeleaf</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html5 </a:t>
                      </a:r>
                      <a:r>
                        <a:rPr lang="ko-KR" altLang="en-US" sz="900">
                          <a:latin typeface="KoPub돋움체 Medium"/>
                          <a:ea typeface="KoPub돋움체 Medium"/>
                        </a:rPr>
                        <a:t>기반 템플릿 엔진</a:t>
                      </a:r>
                      <a:r>
                        <a:rPr lang="en-US" altLang="ko-KR" sz="900">
                          <a:latin typeface="KoPub돋움체 Medium"/>
                          <a:ea typeface="KoPub돋움체 Medium"/>
                        </a:rPr>
                        <a:t>,</a:t>
                      </a:r>
                      <a:r>
                        <a:rPr lang="ko-KR" altLang="en-US" sz="900">
                          <a:latin typeface="KoPub돋움체 Medium"/>
                          <a:ea typeface="KoPub돋움체 Medium"/>
                        </a:rPr>
                        <a:t> </a:t>
                      </a:r>
                      <a:r>
                        <a:rPr lang="en-US" altLang="ko-KR" sz="900">
                          <a:latin typeface="KoPub돋움체 Medium"/>
                          <a:ea typeface="KoPub돋움체 Medium"/>
                        </a:rPr>
                        <a:t>Spring Security,</a:t>
                      </a:r>
                      <a:r>
                        <a:rPr lang="ko-KR" altLang="en-US" sz="900">
                          <a:latin typeface="KoPub돋움체 Medium"/>
                          <a:ea typeface="KoPub돋움체 Medium"/>
                        </a:rPr>
                        <a:t> </a:t>
                      </a:r>
                      <a:r>
                        <a:rPr lang="en-US" altLang="ko-KR" sz="900">
                          <a:latin typeface="KoPub돋움체 Medium"/>
                          <a:ea typeface="KoPub돋움체 Medium"/>
                        </a:rPr>
                        <a:t>DB</a:t>
                      </a:r>
                      <a:r>
                        <a:rPr lang="ko-KR" altLang="en-US" sz="900">
                          <a:latin typeface="KoPub돋움체 Medium"/>
                          <a:ea typeface="KoPub돋움체 Medium"/>
                        </a:rPr>
                        <a:t> 연계 등을 위해 사용</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3.1.3</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rowSpan="7">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백엔드</a:t>
                      </a:r>
                      <a:endParaRPr sz="900">
                        <a:latin typeface="KoPub돋움체 Medium"/>
                        <a:ea typeface="KoPub돋움체 Medium"/>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Spring Boot</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웹 애플리케이션 프레임워크</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3.5.4</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Java</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비즈니스 로직 구현</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JDK17</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Gradle</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Groovy 기반 빌드 도구</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8.11.1</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MariaDB</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데이터 저장소 (RDBMS)</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10.6</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MariaDB client</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Spring Boot</a:t>
                      </a:r>
                      <a:r>
                        <a:rPr lang="ko-KR" altLang="en-US" sz="900">
                          <a:latin typeface="KoPub돋움체 Medium"/>
                          <a:ea typeface="KoPub돋움체 Medium"/>
                        </a:rPr>
                        <a:t>와 </a:t>
                      </a:r>
                      <a:r>
                        <a:rPr lang="en-US" altLang="ko-KR" sz="900">
                          <a:latin typeface="KoPub돋움체 Medium"/>
                          <a:ea typeface="KoPub돋움체 Medium"/>
                        </a:rPr>
                        <a:t>MariaDB</a:t>
                      </a:r>
                      <a:r>
                        <a:rPr lang="ko-KR" altLang="en-US" sz="900">
                          <a:latin typeface="KoPub돋움체 Medium"/>
                          <a:ea typeface="KoPub돋움체 Medium"/>
                        </a:rPr>
                        <a:t>를 연결하기 위한 도구</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3.3.3</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JPA</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Java</a:t>
                      </a:r>
                      <a:r>
                        <a:rPr lang="ko-KR" altLang="en-US" sz="900">
                          <a:latin typeface="KoPub돋움체 Medium"/>
                          <a:ea typeface="KoPub돋움체 Medium"/>
                        </a:rPr>
                        <a:t>에서 </a:t>
                      </a:r>
                      <a:r>
                        <a:rPr lang="en-US" altLang="ko-KR" sz="900">
                          <a:latin typeface="KoPub돋움체 Medium"/>
                          <a:ea typeface="KoPub돋움체 Medium"/>
                        </a:rPr>
                        <a:t>DB</a:t>
                      </a:r>
                      <a:r>
                        <a:rPr lang="ko-KR" altLang="en-US" sz="900">
                          <a:latin typeface="KoPub돋움체 Medium"/>
                          <a:ea typeface="KoPub돋움체 Medium"/>
                        </a:rPr>
                        <a:t>를 자동으로 매핑</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3.5.2</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Spring Security</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계정 비밀번호 암호화</a:t>
                      </a:r>
                      <a:r>
                        <a:rPr lang="en-US" altLang="ko-KR" sz="900">
                          <a:latin typeface="KoPub돋움체 Medium"/>
                          <a:ea typeface="KoPub돋움체 Medium"/>
                        </a:rPr>
                        <a:t>,</a:t>
                      </a:r>
                      <a:r>
                        <a:rPr lang="ko-KR" altLang="en-US" sz="900">
                          <a:latin typeface="KoPub돋움체 Medium"/>
                          <a:ea typeface="KoPub돋움체 Medium"/>
                        </a:rPr>
                        <a:t> 회원 권한 부여</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6</a:t>
                      </a:r>
                      <a:endParaRPr lang="en-US" altLang="ko-KR" sz="900">
                        <a:latin typeface="KoPub돋움체 Medium"/>
                        <a:ea typeface="KoPub돋움체 Medium"/>
                      </a:endParaRPr>
                    </a:p>
                  </a:txBody>
                  <a:tcPr marL="91425" marR="91425" marT="91425" marB="91425">
                    <a:lnR w="12700" cap="flat" cmpd="sng" algn="ctr">
                      <a:noFill/>
                      <a:prstDash val="solid"/>
                      <a:round/>
                    </a:lnR>
                  </a:tcPr>
                </a:tc>
              </a:tr>
            </a:tbl>
          </a:graphicData>
        </a:graphic>
      </p:graphicFrame>
      <p:sp>
        <p:nvSpPr>
          <p:cNvPr id="85" name="Google Shape;85;p17"/>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a:t>
            </a:fld>
            <a:endParaRPr lang="en-US" altLang="ko">
              <a:latin typeface="KoPub돋움체 Medium"/>
              <a:ea typeface="KoPub돋움체 Medium"/>
            </a:endParaRPr>
          </a:p>
        </p:txBody>
      </p:sp>
      <p:sp>
        <p:nvSpPr>
          <p:cNvPr id="90"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3.</a:t>
            </a:r>
            <a:r>
              <a:rPr lang="ko-KR" altLang="en-US" sz="1600" b="1">
                <a:solidFill>
                  <a:schemeClr val="lt1"/>
                </a:solidFill>
                <a:latin typeface="KoPub돋움체 Light"/>
                <a:ea typeface="KoPub돋움체 Light"/>
                <a:cs typeface="+mn-cs"/>
              </a:rPr>
              <a:t> 개발 환경</a:t>
            </a:r>
            <a:r>
              <a:rPr lang="en-US" altLang="ko-KR" sz="1600" b="1">
                <a:solidFill>
                  <a:schemeClr val="lt1"/>
                </a:solidFill>
                <a:latin typeface="KoPub돋움체 Light"/>
                <a:ea typeface="KoPub돋움체 Light"/>
                <a:cs typeface="+mn-cs"/>
              </a:rPr>
              <a:t> </a:t>
            </a:r>
            <a:r>
              <a:rPr lang="en-US" altLang="ko-KR" sz="1200" b="1">
                <a:solidFill>
                  <a:schemeClr val="lt1"/>
                </a:solidFill>
                <a:latin typeface="KoPub돋움체 Light"/>
                <a:ea typeface="KoPub돋움체 Light"/>
                <a:cs typeface="+mn-cs"/>
              </a:rPr>
              <a:t>(1/2)</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67" name="그림 166"/>
          <p:cNvPicPr>
            <a:picLocks noChangeAspect="1"/>
          </p:cNvPicPr>
          <p:nvPr/>
        </p:nvPicPr>
        <p:blipFill rotWithShape="1">
          <a:blip r:embed="rId3"/>
          <a:stretch>
            <a:fillRect/>
          </a:stretch>
        </p:blipFill>
        <p:spPr>
          <a:xfrm>
            <a:off x="206452" y="753205"/>
            <a:ext cx="5907321" cy="3532916"/>
          </a:xfrm>
          <a:prstGeom prst="rect">
            <a:avLst/>
          </a:prstGeom>
        </p:spPr>
      </p:pic>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48</a:t>
            </a:fld>
            <a:endParaRPr lang="en-US" altLang="ko">
              <a:latin typeface="KoPub돋움체 Light"/>
              <a:ea typeface="KoPub돋움체 Light"/>
              <a:cs typeface="+mn-cs"/>
            </a:endParaRPr>
          </a:p>
        </p:txBody>
      </p:sp>
      <p:sp>
        <p:nvSpPr>
          <p:cNvPr id="162" name="직사각형 161"/>
          <p:cNvSpPr/>
          <p:nvPr/>
        </p:nvSpPr>
        <p:spPr>
          <a:xfrm>
            <a:off x="4191791" y="169429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63" name="직사각형 162"/>
          <p:cNvSpPr/>
          <p:nvPr/>
        </p:nvSpPr>
        <p:spPr>
          <a:xfrm>
            <a:off x="1793132" y="1694799"/>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pic>
        <p:nvPicPr>
          <p:cNvPr id="165" name="그림 164"/>
          <p:cNvPicPr>
            <a:picLocks noChangeAspect="1"/>
          </p:cNvPicPr>
          <p:nvPr/>
        </p:nvPicPr>
        <p:blipFill rotWithShape="1">
          <a:blip r:embed="rId4"/>
          <a:stretch>
            <a:fillRect/>
          </a:stretch>
        </p:blipFill>
        <p:spPr>
          <a:xfrm>
            <a:off x="4116629" y="2540793"/>
            <a:ext cx="1952595" cy="2362203"/>
          </a:xfrm>
          <a:prstGeom prst="rect">
            <a:avLst/>
          </a:prstGeom>
          <a:ln w="28575">
            <a:solidFill>
              <a:schemeClr val="accent1"/>
            </a:solidFill>
          </a:ln>
        </p:spPr>
      </p:pic>
      <p:sp>
        <p:nvSpPr>
          <p:cNvPr id="169" name="직사각형 163"/>
          <p:cNvSpPr/>
          <p:nvPr/>
        </p:nvSpPr>
        <p:spPr>
          <a:xfrm>
            <a:off x="3759276" y="2899772"/>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graphicFrame>
        <p:nvGraphicFramePr>
          <p:cNvPr id="175"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감정분석 식단추천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DP-4010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기분 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emotion/emotion.html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76" name="Group 369"/>
          <p:cNvGraphicFramePr>
            <a:graphicFrameLocks noGrp="1"/>
          </p:cNvGraphicFramePr>
          <p:nvPr/>
        </p:nvGraphicFramePr>
        <p:xfrm>
          <a:off x="6182338" y="3062747"/>
          <a:ext cx="2744027" cy="69796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텍스트 입력</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사용자의 기분을 자연어로 입력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7" name="Group 369"/>
          <p:cNvGraphicFramePr>
            <a:graphicFrameLocks noGrp="1"/>
          </p:cNvGraphicFramePr>
          <p:nvPr/>
        </p:nvGraphicFramePr>
        <p:xfrm>
          <a:off x="6187003" y="1708328"/>
          <a:ext cx="2744428" cy="812265"/>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사용자가 입력한 텍스트를 서버로 전송하여 </a:t>
                      </a:r>
                      <a:r>
                        <a:rPr lang="en-US" altLang="ko-KR" sz="800">
                          <a:latin typeface="KoPub돋움체 Light"/>
                          <a:ea typeface="KoPub돋움체 Light"/>
                          <a:cs typeface="+mn-cs"/>
                        </a:rPr>
                        <a:t>AI</a:t>
                      </a:r>
                      <a:r>
                        <a:rPr lang="ko-KR" altLang="en-US" sz="800">
                          <a:latin typeface="KoPub돋움체 Light"/>
                          <a:ea typeface="KoPub돋움체 Light"/>
                          <a:cs typeface="+mn-cs"/>
                        </a:rPr>
                        <a:t> 모델이 분석</a:t>
                      </a:r>
                      <a:r>
                        <a:rPr lang="en-US" altLang="ko-KR" sz="800">
                          <a:latin typeface="KoPub돋움체 Light"/>
                          <a:ea typeface="KoPub돋움체 Light"/>
                          <a:cs typeface="+mn-cs"/>
                        </a:rPr>
                        <a:t>,</a:t>
                      </a:r>
                      <a:r>
                        <a:rPr lang="ko-KR" altLang="en-US" sz="800">
                          <a:latin typeface="KoPub돋움체 Light"/>
                          <a:ea typeface="KoPub돋움체 Light"/>
                          <a:cs typeface="+mn-cs"/>
                        </a:rPr>
                        <a:t> 답변은 아래에 출력</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8"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사용자의 취향</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기분에 따른 추천 식단 텍스트 출력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cxnSp>
        <p:nvCxnSpPr>
          <p:cNvPr id="179" name="직선 화살표 연결선 223"/>
          <p:cNvCxnSpPr/>
          <p:nvPr/>
        </p:nvCxnSpPr>
        <p:spPr>
          <a:xfrm rot="16200000" flipH="1">
            <a:off x="3585384" y="2004070"/>
            <a:ext cx="682306" cy="379363"/>
          </a:xfrm>
          <a:prstGeom prst="straightConnector1">
            <a:avLst/>
          </a:prstGeom>
          <a:ln w="28575">
            <a:solidFill>
              <a:schemeClr val="accent1">
                <a:shade val="95000"/>
                <a:satMod val="10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8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49</a:t>
            </a:fld>
            <a:endParaRPr lang="en-US" altLang="ko">
              <a:latin typeface="KoPub돋움체 Medium"/>
              <a:ea typeface="KoPub돋움체 Medium"/>
            </a:endParaRPr>
          </a:p>
        </p:txBody>
      </p:sp>
      <p:sp>
        <p:nvSpPr>
          <p:cNvPr id="111" name="TextBox 110"/>
          <p:cNvSpPr txBox="1"/>
          <p:nvPr/>
        </p:nvSpPr>
        <p:spPr>
          <a:xfrm flipH="1">
            <a:off x="444142" y="703739"/>
            <a:ext cx="724750" cy="723105"/>
          </a:xfrm>
          <a:prstGeom prst="rect">
            <a:avLst/>
          </a:prstGeom>
        </p:spPr>
        <p:txBody>
          <a:bodyPr wrap="square">
            <a:spAutoFit/>
          </a:bodyPr>
          <a:lstStyle/>
          <a:p>
            <a:pPr>
              <a:defRPr/>
            </a:pPr>
            <a:endParaRPr lang="ko-KR" altLang="en-US"/>
          </a:p>
        </p:txBody>
      </p:sp>
      <p:sp>
        <p:nvSpPr>
          <p:cNvPr id="112" name="TextBox 111"/>
          <p:cNvSpPr txBox="1"/>
          <p:nvPr/>
        </p:nvSpPr>
        <p:spPr>
          <a:xfrm>
            <a:off x="484572" y="592766"/>
            <a:ext cx="7131618" cy="3996379"/>
          </a:xfrm>
          <a:prstGeom prst="rect">
            <a:avLst/>
          </a:prstGeom>
        </p:spPr>
        <p:txBody>
          <a:bodyPr wrap="none">
            <a:spAutoFit/>
          </a:bodyPr>
          <a:lstStyle/>
          <a:p>
            <a:pPr>
              <a:defRPr/>
            </a:pPr>
            <a:r>
              <a:rPr lang="en-US" altLang="en-US" sz="1600" b="1">
                <a:solidFill>
                  <a:srgbClr val="779014"/>
                </a:solidFill>
                <a:latin typeface="KoPub돋움체 Light"/>
                <a:ea typeface="KoPub돋움체 Light"/>
                <a:cs typeface="+mn-cs"/>
              </a:rPr>
              <a:t>🔔</a:t>
            </a:r>
            <a:r>
              <a:rPr lang="ko-KR" altLang="en-US" sz="1600" b="1">
                <a:latin typeface="KoPub돋움체 Light"/>
                <a:ea typeface="KoPub돋움체 Light"/>
                <a:cs typeface="+mn-cs"/>
              </a:rPr>
              <a:t> 단위 테스트 개요</a:t>
            </a:r>
            <a:endParaRPr lang="ko-KR" altLang="en-US" sz="16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a:solidFill>
                  <a:srgbClr val="ff0000"/>
                </a:solidFill>
                <a:latin typeface="KoPub돋움체 Light"/>
                <a:ea typeface="KoPub돋움체 Light"/>
                <a:cs typeface="+mn-cs"/>
              </a:rPr>
              <a:t>💬</a:t>
            </a:r>
            <a:r>
              <a:rPr lang="ko-KR" altLang="en-US" sz="1200">
                <a:solidFill>
                  <a:schemeClr val="dk1"/>
                </a:solidFill>
                <a:latin typeface="KoPub돋움체 Light"/>
                <a:ea typeface="KoPub돋움체 Light"/>
                <a:cs typeface="+mn-cs"/>
              </a:rPr>
              <a:t> </a:t>
            </a:r>
            <a:r>
              <a:rPr lang="ko-KR" altLang="en-US" sz="1200" b="1">
                <a:solidFill>
                  <a:schemeClr val="dk1"/>
                </a:solidFill>
                <a:latin typeface="KoPub돋움체 Light"/>
                <a:ea typeface="KoPub돋움체 Light"/>
                <a:cs typeface="+mn-cs"/>
              </a:rPr>
              <a:t>정의</a:t>
            </a:r>
            <a:endParaRPr lang="ko-KR" altLang="en-US" sz="1200" b="1">
              <a:solidFill>
                <a:schemeClr val="dk1"/>
              </a:solidFill>
              <a:latin typeface="KoPub돋움체 Light"/>
              <a:ea typeface="KoPub돋움체 Light"/>
              <a:cs typeface="+mn-cs"/>
            </a:endParaRPr>
          </a:p>
          <a:p>
            <a:pPr>
              <a:defRPr/>
            </a:pPr>
            <a:r>
              <a:rPr lang="ko-KR" altLang="en-US" sz="1200" b="1">
                <a:solidFill>
                  <a:schemeClr val="dk1"/>
                </a:solidFill>
                <a:latin typeface="KoPub돋움체 Light"/>
                <a:ea typeface="KoPub돋움체 Light"/>
                <a:cs typeface="+mn-cs"/>
              </a:rPr>
              <a:t> </a:t>
            </a:r>
            <a:r>
              <a:rPr lang="ko-KR" altLang="en-US" sz="1200">
                <a:latin typeface="KoPub돋움체 Light"/>
                <a:ea typeface="KoPub돋움체 Light"/>
                <a:cs typeface="+mn-cs"/>
              </a:rPr>
              <a:t>◾ 소프트웨어 개별 모듈 또는 함수가 올바르게 작동하는지 검증하는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개별 기능별로 독립적으로 실행</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테스트 목적</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en-US" altLang="ko-KR" sz="1200">
                <a:latin typeface="KoPub돋움체 Light"/>
                <a:ea typeface="KoPub돋움체 Light"/>
                <a:cs typeface="+mn-cs"/>
              </a:rPr>
              <a:t> </a:t>
            </a:r>
            <a:r>
              <a:rPr lang="ko-KR" altLang="en-US" sz="1200">
                <a:latin typeface="KoPub돋움체 Light"/>
                <a:ea typeface="KoPub돋움체 Light"/>
                <a:cs typeface="+mn-cs"/>
              </a:rPr>
              <a:t>각 기능별 페이지가 항상 렌더링되는지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입력 흐름이 올바르게 작동하는지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서버와 통신이 제대로 이루어지는지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서버에서 보낸 메시지 출력과 리다이렉션이 이루어지는지 검증</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주요 테스트 시나리오 예시</a:t>
            </a:r>
            <a:endParaRPr lang="ko-KR" altLang="en-US" sz="1300" b="1">
              <a:latin typeface="KoPub돋움체 Light"/>
              <a:ea typeface="KoPub돋움체 Light"/>
              <a:cs typeface="+mn-cs"/>
            </a:endParaRPr>
          </a:p>
          <a:p>
            <a:pPr>
              <a:defRPr/>
            </a:pPr>
            <a:r>
              <a:rPr lang="ko-KR" altLang="en-US" sz="1200">
                <a:latin typeface="KoPub돋움체 Light"/>
                <a:ea typeface="KoPub돋움체 Light"/>
                <a:cs typeface="+mn-cs"/>
              </a:rPr>
              <a:t> ◾ 메인 페이지 출력</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사용자가 웹사이트 </a:t>
            </a:r>
            <a:r>
              <a:rPr lang="en-US" altLang="ko-KR" sz="1200">
                <a:latin typeface="KoPub돋움체 Light"/>
                <a:ea typeface="KoPub돋움체 Light"/>
                <a:cs typeface="+mn-cs"/>
              </a:rPr>
              <a:t>URL</a:t>
            </a:r>
            <a:r>
              <a:rPr lang="ko-KR" altLang="en-US" sz="1200">
                <a:latin typeface="KoPub돋움체 Light"/>
                <a:ea typeface="KoPub돋움체 Light"/>
                <a:cs typeface="+mn-cs"/>
              </a:rPr>
              <a:t>을 입력했을 때 메인 페이지가 정상적으로 렌더링되는지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◾회원가입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비밀번호 입력 확인</a:t>
            </a:r>
            <a:r>
              <a:rPr lang="en-US" altLang="ko-KR" sz="1200">
                <a:latin typeface="KoPub돋움체 Light"/>
                <a:ea typeface="KoPub돋움체 Light"/>
                <a:cs typeface="+mn-cs"/>
              </a:rPr>
              <a:t>,</a:t>
            </a:r>
            <a:r>
              <a:rPr lang="ko-KR" altLang="en-US" sz="1200">
                <a:latin typeface="KoPub돋움체 Light"/>
                <a:ea typeface="KoPub돋움체 Light"/>
                <a:cs typeface="+mn-cs"/>
              </a:rPr>
              <a:t> 필수입력 정보 입력 후 회원가입이 정상적으로 처리되는지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로그인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이메일과 비밀번호를 입력하고 로그인 버튼 클릭 시</a:t>
            </a:r>
            <a:r>
              <a:rPr lang="en-US" altLang="ko-KR" sz="1200">
                <a:latin typeface="KoPub돋움체 Light"/>
                <a:ea typeface="KoPub돋움체 Light"/>
                <a:cs typeface="+mn-cs"/>
              </a:rPr>
              <a:t>,</a:t>
            </a:r>
            <a:r>
              <a:rPr lang="ko-KR" altLang="en-US" sz="1200">
                <a:latin typeface="KoPub돋움체 Light"/>
                <a:ea typeface="KoPub돋움체 Light"/>
                <a:cs typeface="+mn-cs"/>
              </a:rPr>
              <a:t> 성공 메시지와 함께 로그인 상태로 홈으로 이동하는지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사진 업로드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사진을 업로드하여 사진의 내용을 판별하는지 확인 </a:t>
            </a:r>
            <a:endParaRPr lang="ko-KR" altLang="en-US" sz="1200">
              <a:latin typeface="KoPub돋움체 Light"/>
              <a:ea typeface="KoPub돋움체 Light"/>
              <a:cs typeface="+mn-cs"/>
            </a:endParaRPr>
          </a:p>
        </p:txBody>
      </p:sp>
      <p:sp>
        <p:nvSpPr>
          <p:cNvPr id="1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13.</a:t>
            </a:r>
            <a:r>
              <a:rPr kumimoji="0" lang="ko-KR" altLang="en-US" sz="1600" b="1" i="0" u="none" strike="noStrike" kern="1200" cap="none" spc="0" normalizeH="0" baseline="0">
                <a:solidFill>
                  <a:schemeClr val="lt1"/>
                </a:solidFill>
                <a:latin typeface="KoPub돋움체 Light"/>
                <a:ea typeface="KoPub돋움체 Light"/>
                <a:cs typeface="+mn-cs"/>
              </a:rPr>
              <a:t> 단위 테스트</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
        <p:nvSpPr>
          <p:cNvPr id="116" name="TextBox 115"/>
          <p:cNvSpPr txBox="1"/>
          <p:nvPr/>
        </p:nvSpPr>
        <p:spPr>
          <a:xfrm>
            <a:off x="480703" y="3205208"/>
            <a:ext cx="4276248" cy="288562"/>
          </a:xfrm>
          <a:prstGeom prst="rect">
            <a:avLst/>
          </a:prstGeom>
        </p:spPr>
        <p:txBody>
          <a:bodyPr wrap="square">
            <a:spAutoFit/>
          </a:bodyPr>
          <a:lstStyle/>
          <a:p>
            <a:pPr>
              <a:defRPr/>
            </a:pPr>
            <a:endParaRPr lang="en-US" altLang="en-US" sz="1300" b="1">
              <a:solidFill>
                <a:srgbClr val="ff0000"/>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110" name="표 109"/>
          <p:cNvGraphicFramePr/>
          <p:nvPr/>
        </p:nvGraphicFramePr>
        <p:xfrm>
          <a:off x="370790" y="463303"/>
          <a:ext cx="8399460" cy="4457700"/>
        </p:xfrm>
        <a:graphic>
          <a:graphicData uri="http://schemas.openxmlformats.org/drawingml/2006/table">
            <a:tbl>
              <a:tblPr firstRow="1" bandRow="1"/>
              <a:tblGrid>
                <a:gridCol w="481807"/>
                <a:gridCol w="956331"/>
                <a:gridCol w="1180970"/>
                <a:gridCol w="2573655"/>
                <a:gridCol w="592455"/>
                <a:gridCol w="1668780"/>
                <a:gridCol w="423448"/>
                <a:gridCol w="522014"/>
              </a:tblGrid>
              <a:tr h="204271">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sz="900" b="1" i="0" strike="noStrike">
                          <a:solidFill>
                            <a:srgbClr val="000000">
                              <a:alpha val="100000"/>
                            </a:srgbClr>
                          </a:solidFill>
                          <a:latin typeface="KoPub돋움체 Light"/>
                          <a:ea typeface="KoPub돋움체 Light"/>
                          <a:cs typeface="+mn-cs"/>
                        </a:rPr>
                        <a:t>요구사항</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경로</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내용</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/member/signup</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 정보 저장</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자동 로그인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637049">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 실패</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/member/signup</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비밀번호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과 </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불일치</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이미 회원이거나 탈퇴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년 미만 계정으로 시도한 경우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형식 오류 이메일로 시도한 경우 회원가입 실패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비밀번호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과 </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불일치</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bbbb (</a:t>
                      </a:r>
                      <a:r>
                        <a:rPr lang="ko-KR" altLang="en-US" sz="800" b="0" i="0" strike="noStrike">
                          <a:solidFill>
                            <a:srgbClr val="000000">
                              <a:alpha val="100000"/>
                            </a:srgbClr>
                          </a:solidFill>
                          <a:latin typeface="KoPub돋움체 Light"/>
                          <a:ea typeface="KoPub돋움체 Light"/>
                          <a:cs typeface="+mn-cs"/>
                        </a:rPr>
                        <a:t>이미 존재</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cccc (</a:t>
                      </a:r>
                      <a:r>
                        <a:rPr lang="ko-KR" altLang="en-US" sz="800" b="0" i="0" strike="noStrike">
                          <a:solidFill>
                            <a:srgbClr val="000000">
                              <a:alpha val="100000"/>
                            </a:srgbClr>
                          </a:solidFill>
                          <a:latin typeface="KoPub돋움체 Light"/>
                          <a:ea typeface="KoPub돋움체 Light"/>
                          <a:cs typeface="+mn-cs"/>
                        </a:rPr>
                        <a:t>탈퇴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년 미만</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email: abcdef.com</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/member/login</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성공</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헤더에 사용자 이름 표시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30813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T1021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실패</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/member/login</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미등록 계정</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비밀번호 오류일 경우 로그인 실패 확인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오류 메시지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2222</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ID: dddd (</a:t>
                      </a:r>
                      <a:r>
                        <a:rPr lang="ko-KR" altLang="en-US" sz="800" b="0" i="0" strike="noStrike">
                          <a:solidFill>
                            <a:srgbClr val="000000">
                              <a:alpha val="100000"/>
                            </a:srgbClr>
                          </a:solidFill>
                          <a:latin typeface="KoPub돋움체 Light"/>
                          <a:ea typeface="KoPub돋움체 Light"/>
                          <a:cs typeface="+mn-cs"/>
                        </a:rPr>
                        <a:t>미등록 계정</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T1022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로그아웃</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/member/logout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로그아웃 성공</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T1030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/member/mypage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로그인한 회원 정보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T1040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수정</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/member/mypage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수정 내용 확인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수정일시 변경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524527">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T1041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수정 실패</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/member/mypage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변경사항 없음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비밀번호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과 </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불일치</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생년월일</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신장</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체중 돌아가며 하나씩 미입력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30813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T1050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/member/withdrawal</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회원탈퇴처리 확인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재가입</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로그인 시도 실패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알림칭에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예</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클릭</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회원가입</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로그인 시도</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T1051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취소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/member/withdrawal</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취소 처리 알림창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알림칭에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아니오</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클릭</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T1060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회원목록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/member/list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등록된 회원목록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관리자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회원정보에서 회원목록 버튼 표시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T1070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메인 화면</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메인 화면 구성요소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561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T1080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이용약관</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/terms</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이용약관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30813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T1090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문의하기</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문의하기 성공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이메일</a:t>
                      </a:r>
                      <a:endParaRPr lang="ko-KR" altLang="en-US"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등록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bl>
          </a:graphicData>
        </a:graphic>
      </p:graphicFrame>
      <p:sp>
        <p:nvSpPr>
          <p:cNvPr id="1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13.</a:t>
            </a:r>
            <a:r>
              <a:rPr kumimoji="0" lang="ko-KR" altLang="en-US" sz="1600" b="1" i="0" u="none" strike="noStrike" kern="1200" cap="none" spc="0" normalizeH="0" baseline="0">
                <a:solidFill>
                  <a:schemeClr val="lt1"/>
                </a:solidFill>
                <a:latin typeface="KoPub돋움체 Light"/>
                <a:ea typeface="KoPub돋움체 Light"/>
                <a:cs typeface="+mn-cs"/>
              </a:rPr>
              <a:t> 단위 테스트 </a:t>
            </a:r>
            <a:r>
              <a:rPr kumimoji="0" lang="en-US" altLang="ko-KR" sz="1200" b="1" i="0" u="none" strike="noStrike" kern="1200" cap="none" spc="0" normalizeH="0" baseline="0">
                <a:solidFill>
                  <a:schemeClr val="lt1"/>
                </a:solidFill>
                <a:latin typeface="KoPub돋움체 Light"/>
                <a:ea typeface="KoPub돋움체 Light"/>
                <a:cs typeface="+mn-cs"/>
              </a:rPr>
              <a:t>(1/2)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sp>
        <p:nvSpPr>
          <p:cNvPr id="116" name="Google Shape;106;p20"/>
          <p:cNvSpPr txBox="1">
            <a:spLocks noGrp="1"/>
          </p:cNvSpPr>
          <p:nvPr>
            <p:ph type="sldNum" idx="12"/>
          </p:nvPr>
        </p:nvSpPr>
        <p:spPr>
          <a:xfrm>
            <a:off x="8595300" y="4851623"/>
            <a:ext cx="548700" cy="393600"/>
          </a:xfrm>
          <a:prstGeom prst="rect">
            <a:avLst/>
          </a:prstGeom>
        </p:spPr>
        <p:txBody>
          <a:bodyPr vert="horz"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52</a:t>
            </a:fld>
            <a:endParaRPr lang="en-US" altLang="ko">
              <a:latin typeface="KoPub돋움체 Medium"/>
              <a:ea typeface="KoPub돋움체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110" name="표 109"/>
          <p:cNvGraphicFramePr/>
          <p:nvPr/>
        </p:nvGraphicFramePr>
        <p:xfrm>
          <a:off x="375370" y="477396"/>
          <a:ext cx="8393259" cy="4324350"/>
        </p:xfrm>
        <a:graphic>
          <a:graphicData uri="http://schemas.openxmlformats.org/drawingml/2006/table">
            <a:tbl>
              <a:tblPr firstRow="1" bandRow="1"/>
              <a:tblGrid>
                <a:gridCol w="478155"/>
                <a:gridCol w="956331"/>
                <a:gridCol w="1180970"/>
                <a:gridCol w="2573655"/>
                <a:gridCol w="589906"/>
                <a:gridCol w="1668780"/>
                <a:gridCol w="423448"/>
                <a:gridCol w="522014"/>
              </a:tblGrid>
              <a:tr h="0">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sz="900" b="1" i="0" strike="noStrike">
                          <a:solidFill>
                            <a:srgbClr val="000000">
                              <a:alpha val="100000"/>
                            </a:srgbClr>
                          </a:solidFill>
                          <a:latin typeface="KoPub돋움체 Light"/>
                          <a:ea typeface="KoPub돋움체 Light"/>
                          <a:cs typeface="+mn-cs"/>
                        </a:rPr>
                        <a:t>요구사항</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경로</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내용</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T1100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문의목록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/inquiry/list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회원이 문의한 목록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관리자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문의하기에서 관리자 페이지 버튼 표시</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21526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문의조회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/inquiry/reply/{id}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문의목록에서 제목 클릭하면 개별 내용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관리자</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문의답변</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/inquiry/reply/{id}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문의에 답변 성공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관리자</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T1130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골지사항</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/notice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등록한 공지사항 게재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T1140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 조회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/notice/{id}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공지사항의 내용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T1150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 작성</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/notice_write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 작성 성공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관리자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공지사항에서 글쓰기 버튼 표시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13004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T2010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음식 사진 업로드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/photo/upload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음식 사진 업로드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곱창전골</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깍두기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양념치킨 등의 이미지 업로드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김유진</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T2011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다시 분석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/photo</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초기 화면으로 돌아가기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김유진</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17387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T2012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음식 저장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/photo/save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분석 결과 나온 음식의 이름과 영양 정보들을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식사시간</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아침</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점심</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저녁</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모두 한번씩 선택하고 저장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식사시간을 선택하지 않고 저장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김유진</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정보 불러오기</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/diet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페이지에서 자동으로 회원정보</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오늘 날짜 불러오기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ID: aaaa</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tcPr>
                </a:tc>
              </a:tr>
              <a:tr h="17387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T3020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추천 받기</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/diet/recommend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사용자에게 맞는 오늘의 식단 추천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a:t>
                      </a:r>
                      <a:r>
                        <a:rPr kumimoji="0" lang="ko-KR" altLang="en-US" sz="800" b="0" i="0" u="none" strike="noStrike" kern="0" cap="none" spc="0" normalizeH="0" baseline="0">
                          <a:solidFill>
                            <a:srgbClr val="000000"/>
                          </a:solidFill>
                          <a:latin typeface="KoPub돋움체 Light"/>
                          <a:ea typeface="KoPub돋움체 Light"/>
                          <a:cs typeface="+mn-cs"/>
                        </a:rPr>
                        <a:t>회원의 기본 정보가 아닌</a:t>
                      </a:r>
                      <a:r>
                        <a:rPr kumimoji="0" lang="en-US" altLang="ko-KR" sz="800" b="0" i="0" u="none" strike="noStrike" kern="0" cap="none" spc="0" normalizeH="0" baseline="0">
                          <a:solidFill>
                            <a:srgbClr val="000000"/>
                          </a:solidFill>
                          <a:latin typeface="KoPub돋움체 Light"/>
                          <a:ea typeface="KoPub돋움체 Light"/>
                          <a:cs typeface="+mn-cs"/>
                        </a:rPr>
                        <a:t>,</a:t>
                      </a:r>
                      <a:r>
                        <a:rPr kumimoji="0" lang="ko-KR" altLang="en-US" sz="800" b="0" i="0" u="none" strike="noStrike" kern="0" cap="none" spc="0" normalizeH="0" baseline="0">
                          <a:solidFill>
                            <a:srgbClr val="000000"/>
                          </a:solidFill>
                          <a:latin typeface="KoPub돋움체 Light"/>
                          <a:ea typeface="KoPub돋움체 Light"/>
                          <a:cs typeface="+mn-cs"/>
                        </a:rPr>
                        <a:t> 임의의 정보를 입력하여 추천 결과가 달라짐을 확인</a:t>
                      </a:r>
                      <a:r>
                        <a:rPr kumimoji="0" lang="en-US" altLang="ko-KR" sz="800" b="0" i="0" u="none" strike="noStrike" kern="0" cap="none" spc="0" normalizeH="0" baseline="0">
                          <a:solidFill>
                            <a:srgbClr val="000000"/>
                          </a:solidFill>
                          <a:latin typeface="KoPub돋움체 Light"/>
                          <a:ea typeface="KoPub돋움체 Light"/>
                          <a:cs typeface="+mn-cs"/>
                        </a:rPr>
                        <a:t>.)</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T3021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식단 저장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/diet/save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식단 기록 저장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T3100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기록 조회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/record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저장된 회원의 식단 기록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lang="ko-KR" altLang="en-US" sz="800" b="0" i="0" strike="noStrike">
                          <a:solidFill>
                            <a:srgbClr val="000000">
                              <a:alpha val="100000"/>
                            </a:srgbClr>
                          </a:solidFill>
                          <a:latin typeface="KoPub돋움체 Light"/>
                          <a:ea typeface="KoPub돋움체 Light"/>
                          <a:cs typeface="+mn-cs"/>
                        </a:rPr>
                        <a:t>다른 </a:t>
                      </a:r>
                      <a:r>
                        <a:rPr lang="en-US" altLang="ko-KR" sz="800" b="0" i="0" strike="noStrike">
                          <a:solidFill>
                            <a:srgbClr val="000000">
                              <a:alpha val="100000"/>
                            </a:srgbClr>
                          </a:solidFill>
                          <a:latin typeface="KoPub돋움체 Light"/>
                          <a:ea typeface="KoPub돋움체 Light"/>
                          <a:cs typeface="+mn-cs"/>
                        </a:rPr>
                        <a:t>ID(</a:t>
                      </a:r>
                      <a:r>
                        <a:rPr kumimoji="0" lang="en-US" altLang="ko-KR" sz="800" b="0" i="0" u="none" strike="noStrike" kern="0" cap="none" spc="0" normalizeH="0" baseline="0">
                          <a:solidFill>
                            <a:srgbClr val="000000"/>
                          </a:solidFill>
                          <a:latin typeface="KoPub돋움체 Light"/>
                          <a:ea typeface="KoPub돋움체 Light"/>
                          <a:cs typeface="+mn-cs"/>
                        </a:rPr>
                        <a:t>bbbb)</a:t>
                      </a:r>
                      <a:r>
                        <a:rPr lang="ko-KR" altLang="en-US" sz="800" b="0" i="0" strike="noStrike">
                          <a:solidFill>
                            <a:srgbClr val="000000">
                              <a:alpha val="100000"/>
                            </a:srgbClr>
                          </a:solidFill>
                          <a:latin typeface="KoPub돋움체 Light"/>
                          <a:ea typeface="KoPub돋움체 Light"/>
                          <a:cs typeface="+mn-cs"/>
                        </a:rPr>
                        <a:t>로 로그인하여 비교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22136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T4010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감정분석 식단추천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/emotion</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감정을 유추할 수 있는 여러 개의 문장을 입력하여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정말 불쾌해서 눈물이 났어</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누군가 내게 나쁜 말을 해서 화가 났어</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오늘 축구 이겨서 환호성을 질렀어</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이동훈</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bl>
          </a:graphicData>
        </a:graphic>
      </p:graphicFrame>
      <p:sp>
        <p:nvSpPr>
          <p:cNvPr id="11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13.</a:t>
            </a:r>
            <a:r>
              <a:rPr kumimoji="0" lang="ko-KR" altLang="en-US" sz="1600" b="1" i="0" u="none" strike="noStrike" kern="1200" cap="none" spc="0" normalizeH="0" baseline="0">
                <a:solidFill>
                  <a:schemeClr val="lt1"/>
                </a:solidFill>
                <a:latin typeface="KoPub돋움체 Light"/>
                <a:ea typeface="KoPub돋움체 Light"/>
                <a:cs typeface="+mn-cs"/>
              </a:rPr>
              <a:t> 단위 테스트 </a:t>
            </a:r>
            <a:r>
              <a:rPr kumimoji="0" lang="en-US" altLang="ko-KR" sz="1200" b="1" i="0" u="none" strike="noStrike" kern="1200" cap="none" spc="0" normalizeH="0" baseline="0">
                <a:solidFill>
                  <a:schemeClr val="lt1"/>
                </a:solidFill>
                <a:latin typeface="KoPub돋움체 Light"/>
                <a:ea typeface="KoPub돋움체 Light"/>
                <a:cs typeface="+mn-cs"/>
              </a:rPr>
              <a:t>(2/2)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sp>
        <p:nvSpPr>
          <p:cNvPr id="115" name="Google Shape;106;p20"/>
          <p:cNvSpPr txBox="1">
            <a:spLocks noGrp="1"/>
          </p:cNvSpPr>
          <p:nvPr>
            <p:ph type="sldNum" idx="12"/>
          </p:nvPr>
        </p:nvSpPr>
        <p:spPr>
          <a:xfrm>
            <a:off x="8595300" y="4851623"/>
            <a:ext cx="548700" cy="393600"/>
          </a:xfrm>
          <a:prstGeom prst="rect">
            <a:avLst/>
          </a:prstGeom>
        </p:spPr>
        <p:txBody>
          <a:bodyPr vert="horz"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53</a:t>
            </a:fld>
            <a:endParaRPr lang="en-US" altLang="ko">
              <a:latin typeface="KoPub돋움체 Medium"/>
              <a:ea typeface="KoPub돋움체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52</a:t>
            </a:fld>
            <a:endParaRPr lang="en-US" altLang="ko">
              <a:latin typeface="KoPub돋움체 Medium"/>
              <a:ea typeface="KoPub돋움체 Medium"/>
            </a:endParaRPr>
          </a:p>
        </p:txBody>
      </p:sp>
      <p:sp>
        <p:nvSpPr>
          <p:cNvPr id="111" name="TextBox 110"/>
          <p:cNvSpPr txBox="1"/>
          <p:nvPr/>
        </p:nvSpPr>
        <p:spPr>
          <a:xfrm flipH="1">
            <a:off x="444142" y="703739"/>
            <a:ext cx="724750" cy="723105"/>
          </a:xfrm>
          <a:prstGeom prst="rect">
            <a:avLst/>
          </a:prstGeom>
        </p:spPr>
        <p:txBody>
          <a:bodyPr wrap="square">
            <a:spAutoFit/>
          </a:bodyPr>
          <a:lstStyle/>
          <a:p>
            <a:pPr>
              <a:defRPr/>
            </a:pPr>
            <a:endParaRPr lang="ko-KR" altLang="en-US"/>
          </a:p>
        </p:txBody>
      </p:sp>
      <p:sp>
        <p:nvSpPr>
          <p:cNvPr id="112" name="TextBox 111"/>
          <p:cNvSpPr txBox="1"/>
          <p:nvPr/>
        </p:nvSpPr>
        <p:spPr>
          <a:xfrm>
            <a:off x="484572" y="592765"/>
            <a:ext cx="5683818" cy="3996380"/>
          </a:xfrm>
          <a:prstGeom prst="rect">
            <a:avLst/>
          </a:prstGeom>
        </p:spPr>
        <p:txBody>
          <a:bodyPr wrap="none">
            <a:spAutoFit/>
          </a:bodyPr>
          <a:lstStyle/>
          <a:p>
            <a:pPr>
              <a:defRPr/>
            </a:pPr>
            <a:r>
              <a:rPr lang="en-US" altLang="en-US" sz="1600" b="1">
                <a:solidFill>
                  <a:srgbClr val="779014"/>
                </a:solidFill>
                <a:latin typeface="KoPub돋움체 Light"/>
                <a:ea typeface="KoPub돋움체 Light"/>
                <a:cs typeface="+mn-cs"/>
              </a:rPr>
              <a:t>🔔</a:t>
            </a:r>
            <a:r>
              <a:rPr lang="ko-KR" altLang="en-US" sz="1600" b="1">
                <a:latin typeface="KoPub돋움체 Light"/>
                <a:ea typeface="KoPub돋움체 Light"/>
                <a:cs typeface="+mn-cs"/>
              </a:rPr>
              <a:t> 통합 테스트 개요</a:t>
            </a:r>
            <a:endParaRPr lang="ko-KR" altLang="en-US" sz="16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a:solidFill>
                  <a:srgbClr val="ff0000"/>
                </a:solidFill>
                <a:latin typeface="KoPub돋움체 Light"/>
                <a:ea typeface="KoPub돋움체 Light"/>
                <a:cs typeface="+mn-cs"/>
              </a:rPr>
              <a:t>💬</a:t>
            </a:r>
            <a:r>
              <a:rPr lang="ko-KR" altLang="en-US" sz="1200">
                <a:latin typeface="KoPub돋움체 Light"/>
                <a:ea typeface="KoPub돋움체 Light"/>
                <a:cs typeface="+mn-cs"/>
              </a:rPr>
              <a:t> </a:t>
            </a:r>
            <a:r>
              <a:rPr lang="ko-KR" altLang="en-US" sz="1200" b="1">
                <a:latin typeface="KoPub돋움체 Light"/>
                <a:ea typeface="KoPub돋움체 Light"/>
                <a:cs typeface="+mn-cs"/>
              </a:rPr>
              <a:t>정의</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ko-KR" altLang="en-US" sz="1200">
                <a:latin typeface="KoPub돋움체 Light"/>
                <a:ea typeface="KoPub돋움체 Light"/>
                <a:cs typeface="+mn-cs"/>
              </a:rPr>
              <a:t> 전체 시스템이 올바르게 작동하는지 확인하는 테스트 단계</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ko-KR" altLang="en-US" sz="1200">
                <a:latin typeface="KoPub돋움체 Light"/>
                <a:ea typeface="KoPub돋움체 Light"/>
                <a:cs typeface="+mn-cs"/>
              </a:rPr>
              <a:t> 개별적으로 테스트된 모듈</a:t>
            </a:r>
            <a:r>
              <a:rPr lang="en-US" altLang="ko-KR" sz="1200">
                <a:latin typeface="KoPub돋움체 Light"/>
                <a:ea typeface="KoPub돋움체 Light"/>
                <a:cs typeface="+mn-cs"/>
              </a:rPr>
              <a:t>(</a:t>
            </a:r>
            <a:r>
              <a:rPr lang="ko-KR" altLang="en-US" sz="1200">
                <a:latin typeface="KoPub돋움체 Light"/>
                <a:ea typeface="KoPub돋움체 Light"/>
                <a:cs typeface="+mn-cs"/>
              </a:rPr>
              <a:t>컴포넌트</a:t>
            </a:r>
            <a:r>
              <a:rPr lang="en-US" altLang="ko-KR" sz="1200">
                <a:latin typeface="KoPub돋움체 Light"/>
                <a:ea typeface="KoPub돋움체 Light"/>
                <a:cs typeface="+mn-cs"/>
              </a:rPr>
              <a:t>)</a:t>
            </a:r>
            <a:r>
              <a:rPr lang="ko-KR" altLang="en-US" sz="1200">
                <a:latin typeface="KoPub돋움체 Light"/>
                <a:ea typeface="KoPub돋움체 Light"/>
                <a:cs typeface="+mn-cs"/>
              </a:rPr>
              <a:t>들을 결합하여 실행</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endParaRPr lang="en-US" altLang="en-US" sz="1200" b="1">
              <a:solidFill>
                <a:srgbClr val="ff0000"/>
              </a:solidFill>
              <a:latin typeface="KoPub돋움체 Light"/>
              <a:ea typeface="KoPub돋움체 Light"/>
              <a:cs typeface="+mn-cs"/>
            </a:endParaRPr>
          </a:p>
          <a:p>
            <a:pPr>
              <a:defRPr/>
            </a:pPr>
            <a:r>
              <a:rPr lang="en-US"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테스트 목적</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en-US" altLang="ko-KR" sz="1200">
                <a:latin typeface="KoPub돋움체 Light"/>
                <a:ea typeface="KoPub돋움체 Light"/>
                <a:cs typeface="+mn-cs"/>
              </a:rPr>
              <a:t> </a:t>
            </a:r>
            <a:r>
              <a:rPr lang="ko-KR" altLang="en-US" sz="1200">
                <a:latin typeface="KoPub돋움체 Light"/>
                <a:ea typeface="KoPub돋움체 Light"/>
                <a:cs typeface="+mn-cs"/>
              </a:rPr>
              <a:t>개별 단위 테스트에서 검증된 모듈들이 함께 동작할 때 발생할 수 있는 오류를 발견</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서로 다른 모듈 간의 데이터 교환</a:t>
            </a:r>
            <a:r>
              <a:rPr lang="en-US" altLang="ko-KR" sz="1200">
                <a:latin typeface="KoPub돋움체 Light"/>
                <a:ea typeface="KoPub돋움체 Light"/>
                <a:cs typeface="+mn-cs"/>
              </a:rPr>
              <a:t>,</a:t>
            </a:r>
            <a:r>
              <a:rPr lang="ko-KR" altLang="en-US" sz="1200">
                <a:latin typeface="KoPub돋움체 Light"/>
                <a:ea typeface="KoPub돋움체 Light"/>
                <a:cs typeface="+mn-cs"/>
              </a:rPr>
              <a:t> </a:t>
            </a:r>
            <a:r>
              <a:rPr lang="en-US" altLang="ko-KR" sz="1200">
                <a:latin typeface="KoPub돋움체 Light"/>
                <a:ea typeface="KoPub돋움체 Light"/>
                <a:cs typeface="+mn-cs"/>
              </a:rPr>
              <a:t>API </a:t>
            </a:r>
            <a:r>
              <a:rPr lang="ko-KR" altLang="en-US" sz="1200">
                <a:latin typeface="KoPub돋움체 Light"/>
                <a:ea typeface="KoPub돋움체 Light"/>
                <a:cs typeface="+mn-cs"/>
              </a:rPr>
              <a:t>호출</a:t>
            </a:r>
            <a:r>
              <a:rPr lang="en-US" altLang="ko-KR" sz="1200">
                <a:latin typeface="KoPub돋움체 Light"/>
                <a:ea typeface="KoPub돋움체 Light"/>
                <a:cs typeface="+mn-cs"/>
              </a:rPr>
              <a:t>,</a:t>
            </a:r>
            <a:r>
              <a:rPr lang="ko-KR" altLang="en-US" sz="1200">
                <a:latin typeface="KoPub돋움체 Light"/>
                <a:ea typeface="KoPub돋움체 Light"/>
                <a:cs typeface="+mn-cs"/>
              </a:rPr>
              <a:t> 의존성 주입이 정상적으로 수행되는지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a:t>
            </a:r>
            <a:r>
              <a:rPr lang="en-US" altLang="ko-KR" sz="1200">
                <a:latin typeface="KoPub돋움체 Light"/>
                <a:ea typeface="KoPub돋움체 Light"/>
                <a:cs typeface="+mn-cs"/>
              </a:rPr>
              <a:t>DB, </a:t>
            </a:r>
            <a:r>
              <a:rPr lang="ko-KR" altLang="en-US" sz="1200">
                <a:latin typeface="KoPub돋움체 Light"/>
                <a:ea typeface="KoPub돋움체 Light"/>
                <a:cs typeface="+mn-cs"/>
              </a:rPr>
              <a:t>외부 </a:t>
            </a:r>
            <a:r>
              <a:rPr lang="en-US" altLang="ko-KR" sz="1200">
                <a:latin typeface="KoPub돋움체 Light"/>
                <a:ea typeface="KoPub돋움체 Light"/>
                <a:cs typeface="+mn-cs"/>
              </a:rPr>
              <a:t>API, </a:t>
            </a:r>
            <a:r>
              <a:rPr lang="ko-KR" altLang="en-US" sz="1200">
                <a:latin typeface="KoPub돋움체 Light"/>
                <a:ea typeface="KoPub돋움체 Light"/>
                <a:cs typeface="+mn-cs"/>
              </a:rPr>
              <a:t>서드파티 서비스 등과의 연동이 문제없이 작동하는지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전체 시스템이 요구사항을 충족하는지 검증하여 예상치 못한 문제를 조기에 발견</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주요 테스트 시나리오 예시</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 모듈 간 연결 오류 조기 발견</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프론트와 백엔드 간 데이터 흐름 문제를 빠르게 찾아냄</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◾전체 시스템의 동작 보장</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각 기능이 단독이 아닌</a:t>
            </a:r>
            <a:r>
              <a:rPr lang="en-US" altLang="ko-KR" sz="1200">
                <a:latin typeface="KoPub돋움체 Light"/>
                <a:ea typeface="KoPub돋움체 Light"/>
                <a:cs typeface="+mn-cs"/>
              </a:rPr>
              <a:t>,</a:t>
            </a:r>
            <a:r>
              <a:rPr lang="ko-KR" altLang="en-US" sz="1200">
                <a:latin typeface="KoPub돋움체 Light"/>
                <a:ea typeface="KoPub돋움체 Light"/>
                <a:cs typeface="+mn-cs"/>
              </a:rPr>
              <a:t> 함께 있을 때도 올바르게 작동하는지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실제 사용자 경험 시뮬레이션</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버튼 클릭</a:t>
            </a:r>
            <a:r>
              <a:rPr lang="en-US" altLang="ko-KR" sz="1200">
                <a:latin typeface="KoPub돋움체 Light"/>
                <a:ea typeface="KoPub돋움체 Light"/>
                <a:cs typeface="+mn-cs"/>
              </a:rPr>
              <a:t>,</a:t>
            </a:r>
            <a:r>
              <a:rPr lang="ko-KR" altLang="en-US" sz="1200">
                <a:latin typeface="KoPub돋움체 Light"/>
                <a:ea typeface="KoPub돋움체 Light"/>
                <a:cs typeface="+mn-cs"/>
              </a:rPr>
              <a:t> </a:t>
            </a:r>
            <a:r>
              <a:rPr lang="en-US" altLang="ko-KR" sz="1200">
                <a:latin typeface="KoPub돋움체 Light"/>
                <a:ea typeface="KoPub돋움체 Light"/>
                <a:cs typeface="+mn-cs"/>
              </a:rPr>
              <a:t>API </a:t>
            </a:r>
            <a:r>
              <a:rPr lang="ko-KR" altLang="en-US" sz="1200">
                <a:latin typeface="KoPub돋움체 Light"/>
                <a:ea typeface="KoPub돋움체 Light"/>
                <a:cs typeface="+mn-cs"/>
              </a:rPr>
              <a:t>요청</a:t>
            </a:r>
            <a:r>
              <a:rPr lang="en-US" altLang="ko-KR" sz="1200">
                <a:latin typeface="KoPub돋움체 Light"/>
                <a:ea typeface="KoPub돋움체 Light"/>
                <a:cs typeface="+mn-cs"/>
              </a:rPr>
              <a:t>,</a:t>
            </a:r>
            <a:r>
              <a:rPr lang="ko-KR" altLang="en-US" sz="1200">
                <a:latin typeface="KoPub돋움체 Light"/>
                <a:ea typeface="KoPub돋움체 Light"/>
                <a:cs typeface="+mn-cs"/>
              </a:rPr>
              <a:t> 화면 이동 등 실제 사용자 흐름을 기반으로 테스트</a:t>
            </a:r>
            <a:endParaRPr lang="ko-KR" altLang="en-US" sz="1200">
              <a:latin typeface="KoPub돋움체 Light"/>
              <a:ea typeface="KoPub돋움체 Light"/>
              <a:cs typeface="+mn-cs"/>
            </a:endParaRPr>
          </a:p>
        </p:txBody>
      </p:sp>
      <p:sp>
        <p:nvSpPr>
          <p:cNvPr id="1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14.</a:t>
            </a:r>
            <a:r>
              <a:rPr kumimoji="0" lang="ko-KR" altLang="en-US" sz="1600" b="1" i="0" u="none" strike="noStrike" kern="1200" cap="none" spc="0" normalizeH="0" baseline="0">
                <a:solidFill>
                  <a:schemeClr val="lt1"/>
                </a:solidFill>
                <a:latin typeface="KoPub돋움체 Light"/>
                <a:ea typeface="KoPub돋움체 Light"/>
                <a:cs typeface="+mn-cs"/>
              </a:rPr>
              <a:t> 통합 테스트</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53</a:t>
            </a:fld>
            <a:endParaRPr lang="en-US" altLang="ko">
              <a:latin typeface="KoPub돋움체 Light"/>
              <a:ea typeface="KoPub돋움체 Light"/>
              <a:cs typeface="+mn-cs"/>
            </a:endParaRPr>
          </a:p>
        </p:txBody>
      </p:sp>
      <p:graphicFrame>
        <p:nvGraphicFramePr>
          <p:cNvPr id="110" name="표 109"/>
          <p:cNvGraphicFramePr/>
          <p:nvPr/>
        </p:nvGraphicFramePr>
        <p:xfrm>
          <a:off x="370790" y="463302"/>
          <a:ext cx="8416018" cy="2602230"/>
        </p:xfrm>
        <a:graphic>
          <a:graphicData uri="http://schemas.openxmlformats.org/drawingml/2006/table">
            <a:tbl>
              <a:tblPr firstRow="1" bandRow="1"/>
              <a:tblGrid>
                <a:gridCol w="580710"/>
                <a:gridCol w="2391847"/>
                <a:gridCol w="601980"/>
                <a:gridCol w="1531638"/>
                <a:gridCol w="2373630"/>
                <a:gridCol w="414199"/>
                <a:gridCol w="522014"/>
              </a:tblGrid>
              <a:tr h="123751">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케이스</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예상 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4960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H1023</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로그인이</a:t>
                      </a:r>
                      <a:r>
                        <a:rPr lang="en-US" altLang="ko-K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필요한 메뉴 접속 시도 시 로그인 페이지로 자동 이동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비로그인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추천 식단</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기록</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회원정보</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문의하기 페이지 클릭</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화면으로 자동 이동</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로그인 화면에서 초록 글씨로 </a:t>
                      </a:r>
                      <a:r>
                        <a:rPr lang="en-US" altLang="ko-KR" sz="800" b="0" i="0" strike="noStrike">
                          <a:solidFill>
                            <a:srgbClr val="000000">
                              <a:alpha val="100000"/>
                            </a:srgbClr>
                          </a:solidFill>
                          <a:latin typeface="KoPub돋움체 Light"/>
                          <a:ea typeface="KoPub돋움체 Light"/>
                          <a:cs typeface="+mn-cs"/>
                        </a:rPr>
                        <a:t>“로그인을 하셔야 서비스를 이용하실 수 있습니다.”</a:t>
                      </a:r>
                      <a:r>
                        <a:rPr lang="ko-KR" altLang="en-US" sz="800" b="0" i="0" strike="noStrike">
                          <a:solidFill>
                            <a:srgbClr val="000000">
                              <a:alpha val="100000"/>
                            </a:srgbClr>
                          </a:solidFill>
                          <a:latin typeface="KoPub돋움체 Light"/>
                          <a:ea typeface="KoPub돋움체 Light"/>
                          <a:cs typeface="+mn-cs"/>
                        </a:rPr>
                        <a:t> 메시지 출력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4960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H1024</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로그아웃 후 상단 왼쪽에 환영 메시지 변경</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“MealMind에 오신 것을 환영합니다.”</a:t>
                      </a:r>
                      <a:r>
                        <a:rPr lang="ko-KR" altLang="en-US" sz="800" b="0" i="0" strike="noStrike">
                          <a:solidFill>
                            <a:srgbClr val="000000">
                              <a:alpha val="100000"/>
                            </a:srgbClr>
                          </a:solidFill>
                          <a:latin typeface="KoPub돋움체 Light"/>
                          <a:ea typeface="KoPub돋움체 Light"/>
                          <a:cs typeface="+mn-cs"/>
                        </a:rPr>
                        <a:t> 메시지가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가가가님 환영합니다</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로 메시지 변경</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로그아웃하면 다시 이전 메시지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4960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H1025</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후 세션 유지 여부</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상단</a:t>
                      </a:r>
                      <a:r>
                        <a:rPr lang="en-US" altLang="ko-K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메뉴는 모든 페이지에서 나옴</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로그아웃 전까지</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또는 세션이 자동 종료되기 전까지는 </a:t>
                      </a:r>
                      <a:r>
                        <a:rPr lang="en-US" altLang="ko-KR" sz="800" b="0" i="0" strike="noStrike">
                          <a:solidFill>
                            <a:srgbClr val="000000">
                              <a:alpha val="100000"/>
                            </a:srgbClr>
                          </a:solidFill>
                          <a:latin typeface="KoPub돋움체 Light"/>
                          <a:ea typeface="KoPub돋움체 Light"/>
                          <a:cs typeface="+mn-cs"/>
                        </a:rPr>
                        <a:t>H1023</a:t>
                      </a:r>
                      <a:r>
                        <a:rPr lang="ko-KR" altLang="en-US" sz="800" b="0" i="0" strike="noStrike">
                          <a:solidFill>
                            <a:srgbClr val="000000">
                              <a:alpha val="100000"/>
                            </a:srgbClr>
                          </a:solidFill>
                          <a:latin typeface="KoPub돋움체 Light"/>
                          <a:ea typeface="KoPub돋움체 Light"/>
                          <a:cs typeface="+mn-cs"/>
                        </a:rPr>
                        <a:t>의 변경된 메시지 계속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8667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H1052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후 회원가입</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dddd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 화면에 빨간 글씨로 </a:t>
                      </a:r>
                      <a:r>
                        <a:rPr lang="en-US" altLang="ko-KR" sz="800" b="0" i="0" strike="noStrike">
                          <a:solidFill>
                            <a:srgbClr val="000000">
                              <a:alpha val="100000"/>
                            </a:srgbClr>
                          </a:solidFill>
                          <a:latin typeface="KoPub돋움체 Light"/>
                          <a:ea typeface="KoPub돋움체 Light"/>
                          <a:cs typeface="+mn-cs"/>
                        </a:rPr>
                        <a:t>“</a:t>
                      </a:r>
                      <a:r>
                        <a:rPr lang="ko-KR" altLang="ko-KR" sz="800" b="0" i="0" strike="noStrike">
                          <a:solidFill>
                            <a:srgbClr val="000000">
                              <a:alpha val="100000"/>
                            </a:srgbClr>
                          </a:solidFill>
                          <a:latin typeface="KoPub돋움체 Light"/>
                          <a:ea typeface="KoPub돋움체 Light"/>
                          <a:cs typeface="+mn-cs"/>
                        </a:rPr>
                        <a:t>탈퇴한 회원입니다. 새로운 계정으로 다시 가입해주세요.</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메시지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8667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H1053</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후 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화면에 빨간 글씨로 </a:t>
                      </a:r>
                      <a:r>
                        <a:rPr lang="en-US" altLang="ko-KR" sz="800" b="0" i="0" strike="noStrike">
                          <a:solidFill>
                            <a:srgbClr val="000000">
                              <a:alpha val="100000"/>
                            </a:srgbClr>
                          </a:solidFill>
                          <a:latin typeface="KoPub돋움체 Light"/>
                          <a:ea typeface="KoPub돋움체 Light"/>
                          <a:cs typeface="+mn-cs"/>
                        </a:rPr>
                        <a:t>“</a:t>
                      </a:r>
                      <a:r>
                        <a:rPr lang="ko-KR" altLang="ko-KR" sz="800" b="0" i="0" strike="noStrike">
                          <a:solidFill>
                            <a:srgbClr val="000000">
                              <a:alpha val="100000"/>
                            </a:srgbClr>
                          </a:solidFill>
                          <a:latin typeface="KoPub돋움체 Light"/>
                          <a:ea typeface="KoPub돋움체 Light"/>
                          <a:cs typeface="+mn-cs"/>
                        </a:rPr>
                        <a:t>탈퇴한 회원입니다. 새로운 계정으로 다시 가입해주세요.</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메시지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8667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H1091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이메일 등록하지 않은 계정으로 문의하기 시도</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이메일 미등록 계정</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cccc</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“등록된 이메일이 없습니다. 회원정보에서 이메일을 입력해주세요.”</a:t>
                      </a:r>
                      <a:r>
                        <a:rPr lang="ko-KR" altLang="en-US" sz="800" b="0" i="0" strike="noStrike">
                          <a:solidFill>
                            <a:srgbClr val="000000">
                              <a:alpha val="100000"/>
                            </a:srgbClr>
                          </a:solidFill>
                          <a:latin typeface="KoPub돋움체 Light"/>
                          <a:ea typeface="KoPub돋움체 Light"/>
                          <a:cs typeface="+mn-cs"/>
                        </a:rPr>
                        <a:t> 알림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bl>
          </a:graphicData>
        </a:graphic>
      </p:graphicFrame>
      <p:sp>
        <p:nvSpPr>
          <p:cNvPr id="11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14.</a:t>
            </a:r>
            <a:r>
              <a:rPr kumimoji="0" lang="ko-KR" altLang="en-US" sz="1600" b="1" i="0" u="none" strike="noStrike" kern="1200" cap="none" spc="0" normalizeH="0" baseline="0">
                <a:solidFill>
                  <a:schemeClr val="lt1"/>
                </a:solidFill>
                <a:latin typeface="KoPub돋움체 Light"/>
                <a:ea typeface="KoPub돋움체 Light"/>
                <a:cs typeface="+mn-cs"/>
              </a:rPr>
              <a:t> 통합 테스트 </a:t>
            </a:r>
            <a:r>
              <a:rPr kumimoji="0" lang="en-US" altLang="ko-KR" sz="1200" b="1" i="0" u="none" strike="noStrike" kern="1200" cap="none" spc="0" normalizeH="0" baseline="0">
                <a:solidFill>
                  <a:schemeClr val="lt1"/>
                </a:solidFill>
                <a:latin typeface="KoPub돋움체 Light"/>
                <a:ea typeface="KoPub돋움체 Light"/>
                <a:cs typeface="+mn-cs"/>
              </a:rPr>
              <a:t>(1/2)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graphicFrame>
        <p:nvGraphicFramePr>
          <p:cNvPr id="114" name="표 109"/>
          <p:cNvGraphicFramePr/>
          <p:nvPr/>
        </p:nvGraphicFramePr>
        <p:xfrm>
          <a:off x="370680" y="4139028"/>
          <a:ext cx="8419306" cy="655320"/>
        </p:xfrm>
        <a:graphic>
          <a:graphicData uri="http://schemas.openxmlformats.org/drawingml/2006/table">
            <a:tbl>
              <a:tblPr firstRow="1" bandRow="1"/>
              <a:tblGrid>
                <a:gridCol w="580546"/>
                <a:gridCol w="2396840"/>
                <a:gridCol w="601809"/>
                <a:gridCol w="1531205"/>
                <a:gridCol w="2372958"/>
                <a:gridCol w="414082"/>
                <a:gridCol w="521866"/>
              </a:tblGrid>
              <a:tr h="224790">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주석</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ffceb0">
                        <a:alpha val="100000"/>
                      </a:srgbClr>
                    </a:solidFill>
                  </a:tcPr>
                </a:tc>
                <a:tc gridSpan="6">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내용</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ffceb0">
                        <a:alpha val="100000"/>
                      </a:srgbClr>
                    </a:solidFill>
                  </a:tcPr>
                </a:tc>
                <a:tc hMerge="1">
                  <a:txBody>
                    <a:bodyPr/>
                    <a:p>
                      <a:pPr>
                        <a:defRPr/>
                      </a:pPr>
                      <a:endParaRPr lang="ko-KR" altLang="en-US"/>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1526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gridSpan="6">
                  <a:txBody>
                    <a:bodyPr vert="horz" lIns="91440" tIns="45720" rIns="91440" bIns="45720" anchor="ctr" anchorCtr="0"/>
                    <a:p>
                      <a:pPr marL="0" lvl="0" indent="0" algn="l" rtl="0">
                        <a:spcBef>
                          <a:spcPts val="0"/>
                        </a:spcBef>
                        <a:spcAft>
                          <a:spcPts val="0"/>
                        </a:spcAft>
                        <a:buNone/>
                        <a:defRPr/>
                      </a:pPr>
                      <a:r>
                        <a:rPr lang="en-US" altLang="ko-KR" sz="800">
                          <a:latin typeface="KoPub돋움체 Light"/>
                          <a:ea typeface="KoPub돋움체 Light"/>
                          <a:cs typeface="+mn-cs"/>
                        </a:rPr>
                        <a:t>“</a:t>
                      </a:r>
                      <a:r>
                        <a:rPr lang="ko-KR" altLang="en-US" sz="800">
                          <a:latin typeface="KoPub돋움체 Light"/>
                          <a:ea typeface="KoPub돋움체 Light"/>
                          <a:cs typeface="+mn-cs"/>
                        </a:rPr>
                        <a:t>이미 등록된 사용자입니다</a:t>
                      </a:r>
                      <a:r>
                        <a:rPr lang="en-US" altLang="ko-KR" sz="800">
                          <a:latin typeface="KoPub돋움체 Light"/>
                          <a:ea typeface="KoPub돋움체 Light"/>
                          <a:cs typeface="+mn-cs"/>
                        </a:rPr>
                        <a:t>”</a:t>
                      </a:r>
                      <a:r>
                        <a:rPr lang="ko-KR" altLang="en-US" sz="800">
                          <a:latin typeface="KoPub돋움체 Light"/>
                          <a:ea typeface="KoPub돋움체 Light"/>
                          <a:cs typeface="+mn-cs"/>
                        </a:rPr>
                        <a:t> 메시지 출력</a:t>
                      </a:r>
                      <a:r>
                        <a:rPr lang="en-US" altLang="ko-KR" sz="800">
                          <a:latin typeface="KoPub돋움체 Light"/>
                          <a:ea typeface="KoPub돋움체 Light"/>
                          <a:cs typeface="+mn-cs"/>
                        </a:rPr>
                        <a:t>.</a:t>
                      </a:r>
                      <a:r>
                        <a:rPr lang="ko-KR" altLang="en-US" sz="800">
                          <a:latin typeface="KoPub돋움체 Light"/>
                          <a:ea typeface="KoPub돋움체 Light"/>
                          <a:cs typeface="+mn-cs"/>
                        </a:rPr>
                        <a:t> 정상 회원과 탈퇴 회원을 구분하지는 않으나</a:t>
                      </a:r>
                      <a:r>
                        <a:rPr lang="en-US" altLang="ko-KR" sz="800">
                          <a:latin typeface="KoPub돋움체 Light"/>
                          <a:ea typeface="KoPub돋움체 Light"/>
                          <a:cs typeface="+mn-cs"/>
                        </a:rPr>
                        <a:t>,</a:t>
                      </a:r>
                      <a:r>
                        <a:rPr lang="ko-KR" altLang="en-US" sz="800">
                          <a:latin typeface="KoPub돋움체 Light"/>
                          <a:ea typeface="KoPub돋움체 Light"/>
                          <a:cs typeface="+mn-cs"/>
                        </a:rPr>
                        <a:t> 회원가입이 불가능하게 한 목표는 달성</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1526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gridSpan="6">
                  <a:txBody>
                    <a:bodyPr vert="horz" lIns="91440" tIns="45720" rIns="91440" bIns="45720" anchor="ctr" anchorCtr="0"/>
                    <a:p>
                      <a:pPr marL="0" lvl="0" indent="0" algn="l" rtl="0">
                        <a:spcBef>
                          <a:spcPts val="0"/>
                        </a:spcBef>
                        <a:spcAft>
                          <a:spcPts val="0"/>
                        </a:spcAft>
                        <a:buNone/>
                        <a:defRPr/>
                      </a:pPr>
                      <a:r>
                        <a:rPr lang="ko-KR" altLang="en-US" sz="800">
                          <a:latin typeface="KoPub돋움체 Light"/>
                          <a:ea typeface="KoPub돋움체 Light"/>
                          <a:cs typeface="+mn-cs"/>
                        </a:rPr>
                        <a:t>아직 아무 메시지 안나옴</a:t>
                      </a:r>
                      <a:r>
                        <a:rPr lang="en-US" altLang="ko-KR" sz="800">
                          <a:latin typeface="KoPub돋움체 Light"/>
                          <a:ea typeface="KoPub돋움체 Light"/>
                          <a:cs typeface="+mn-cs"/>
                        </a:rPr>
                        <a:t>.</a:t>
                      </a:r>
                      <a:r>
                        <a:rPr lang="ko-KR" altLang="en-US" sz="800">
                          <a:latin typeface="KoPub돋움체 Light"/>
                          <a:ea typeface="KoPub돋움체 Light"/>
                          <a:cs typeface="+mn-cs"/>
                        </a:rPr>
                        <a:t> 목표는 달성</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54</a:t>
            </a:fld>
            <a:endParaRPr lang="en-US" altLang="ko">
              <a:latin typeface="KoPub돋움체 Light"/>
              <a:ea typeface="KoPub돋움체 Light"/>
              <a:cs typeface="+mn-cs"/>
            </a:endParaRPr>
          </a:p>
        </p:txBody>
      </p:sp>
      <p:graphicFrame>
        <p:nvGraphicFramePr>
          <p:cNvPr id="110" name="표 109"/>
          <p:cNvGraphicFramePr/>
          <p:nvPr/>
        </p:nvGraphicFramePr>
        <p:xfrm>
          <a:off x="370790" y="463302"/>
          <a:ext cx="8416018" cy="2272665"/>
        </p:xfrm>
        <a:graphic>
          <a:graphicData uri="http://schemas.openxmlformats.org/drawingml/2006/table">
            <a:tbl>
              <a:tblPr firstRow="1" bandRow="1"/>
              <a:tblGrid>
                <a:gridCol w="580710"/>
                <a:gridCol w="2391847"/>
                <a:gridCol w="601980"/>
                <a:gridCol w="1531638"/>
                <a:gridCol w="2373630"/>
                <a:gridCol w="414199"/>
                <a:gridCol w="522014"/>
              </a:tblGrid>
              <a:tr h="138964">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케이스</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예상 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0962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H2010b</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시 복수의 사진 업로드하고</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모든 사진을 한 번에 분석</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피자</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와플</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햄버거 사진</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모든 사진 업로드</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판별 성공</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8028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H2020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결과 발표를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이 데이터를 추천 식단 페이지에 표시하기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이 때 모든 식사의 총 열량 자동 계산</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추천 식단 페이지로 자동 이동하여 표시</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총 열량</a:t>
                      </a:r>
                      <a:r>
                        <a:rPr lang="en-US" altLang="ko-KR" sz="800" b="0" i="0" strike="noStrike">
                          <a:solidFill>
                            <a:srgbClr val="000000">
                              <a:alpha val="100000"/>
                            </a:srgbClr>
                          </a:solidFill>
                          <a:latin typeface="KoPub돋움체 Light"/>
                          <a:ea typeface="KoPub돋움체 Light"/>
                          <a:cs typeface="+mn-cs"/>
                        </a:rPr>
                        <a:t>(kcal)</a:t>
                      </a:r>
                      <a:r>
                        <a:rPr lang="ko-KR" altLang="en-US" sz="800" b="0" i="0" strike="noStrike">
                          <a:solidFill>
                            <a:srgbClr val="000000">
                              <a:alpha val="100000"/>
                            </a:srgbClr>
                          </a:solidFill>
                          <a:latin typeface="KoPub돋움체 Light"/>
                          <a:ea typeface="KoPub돋움체 Light"/>
                          <a:cs typeface="+mn-cs"/>
                        </a:rPr>
                        <a:t>도 자동 계산하여 표시</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45339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H3022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결과는 마지막 식사 시간의 다음 식사 시간만 추천</a:t>
                      </a:r>
                      <a:r>
                        <a:rPr lang="en-US" altLang="ko-KR" sz="800" b="0" i="0" strike="noStrike">
                          <a:solidFill>
                            <a:srgbClr val="000000">
                              <a:alpha val="100000"/>
                            </a:srgbClr>
                          </a:solidFill>
                          <a:latin typeface="KoPub돋움체 Light"/>
                          <a:ea typeface="KoPub돋움체 Light"/>
                          <a:cs typeface="+mn-cs"/>
                        </a:rPr>
                        <a:t>.</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 ① 아침 식사의 분석 결과 없이 점심 식사의 분석 결과만 있을 경우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저녁 식사 추천</a:t>
                      </a:r>
                      <a:endParaRPr lang="ko-KR" altLang="en-US"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 ② ①과 같은 날의 마지막 분석 결과가 저녁 식사일 경우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다음날 아침 식사 추천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0962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H3023</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추천받은 식단을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저장하면 기록 페이지로 자동으로 넘어감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기록 저장 버튼을 누르면 기록 페이지로 이동</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저장된 일별 식단 정보 표시</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33909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H3024</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이미 점심 식사 추천 식단이 있는 상태에서</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같은 날 저녁 식사 추천 식단을 추가로 저장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의 같은 날에 있는 </a:t>
                      </a:r>
                      <a:r>
                        <a:rPr lang="en-US" altLang="ko-KR" sz="800" b="0" i="0" strike="noStrike">
                          <a:solidFill>
                            <a:srgbClr val="000000">
                              <a:alpha val="100000"/>
                            </a:srgbClr>
                          </a:solidFill>
                          <a:latin typeface="KoPub돋움체 Light"/>
                          <a:ea typeface="KoPub돋움체 Light"/>
                          <a:cs typeface="+mn-cs"/>
                        </a:rPr>
                        <a:t>row</a:t>
                      </a:r>
                      <a:r>
                        <a:rPr lang="ko-KR" altLang="en-US" sz="800" b="0" i="0" strike="noStrike">
                          <a:solidFill>
                            <a:srgbClr val="000000">
                              <a:alpha val="100000"/>
                            </a:srgbClr>
                          </a:solidFill>
                          <a:latin typeface="KoPub돋움체 Light"/>
                          <a:ea typeface="KoPub돋움체 Light"/>
                          <a:cs typeface="+mn-cs"/>
                        </a:rPr>
                        <a:t>에 저녁 식단 추천 데이터를 추가한다</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bl>
          </a:graphicData>
        </a:graphic>
      </p:graphicFrame>
      <p:sp>
        <p:nvSpPr>
          <p:cNvPr id="11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14.</a:t>
            </a:r>
            <a:r>
              <a:rPr kumimoji="0" lang="ko-KR" altLang="en-US" sz="1600" b="1" i="0" u="none" strike="noStrike" kern="1200" cap="none" spc="0" normalizeH="0" baseline="0">
                <a:solidFill>
                  <a:schemeClr val="lt1"/>
                </a:solidFill>
                <a:latin typeface="KoPub돋움체 Light"/>
                <a:ea typeface="KoPub돋움체 Light"/>
                <a:cs typeface="+mn-cs"/>
              </a:rPr>
              <a:t> 통합 테스트 </a:t>
            </a:r>
            <a:r>
              <a:rPr kumimoji="0" lang="en-US" altLang="ko-KR" sz="1200" b="1" i="0" u="none" strike="noStrike" kern="1200" cap="none" spc="0" normalizeH="0" baseline="0">
                <a:solidFill>
                  <a:schemeClr val="lt1"/>
                </a:solidFill>
                <a:latin typeface="KoPub돋움체 Light"/>
                <a:ea typeface="KoPub돋움체 Light"/>
                <a:cs typeface="+mn-cs"/>
              </a:rPr>
              <a:t>(2/2)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57</a:t>
            </a:fld>
            <a:endParaRPr lang="en-US" altLang="ko">
              <a:latin typeface="KoPub돋움체 Light"/>
              <a:ea typeface="KoPub돋움체 Light"/>
              <a:cs typeface="+mn-cs"/>
            </a:endParaRPr>
          </a:p>
        </p:txBody>
      </p:sp>
      <p:sp>
        <p:nvSpPr>
          <p:cNvPr id="114" name=""/>
          <p:cNvSpPr/>
          <p:nvPr/>
        </p:nvSpPr>
        <p:spPr>
          <a:xfrm>
            <a:off x="170155" y="181252"/>
            <a:ext cx="8803690" cy="4780995"/>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Google Shape;162;p28"/>
          <p:cNvSpPr txBox="1">
            <a:spLocks noGrp="1"/>
          </p:cNvSpPr>
          <p:nvPr/>
        </p:nvSpPr>
        <p:spPr>
          <a:xfrm>
            <a:off x="311708" y="744575"/>
            <a:ext cx="8520600" cy="2052600"/>
          </a:xfrm>
          <a:prstGeom prst="rect">
            <a:avLst/>
          </a:prstGeom>
        </p:spPr>
        <p:txBody>
          <a:bodyPr vert="horz" wrap="square" lIns="91424" tIns="91424" rIns="91424" bIns="91424" anchor="t" anchorCtr="0">
            <a:normAutofit/>
          </a:bodyPr>
          <a:lstStyle/>
          <a:p>
            <a:pPr marL="0" lvl="0" indent="0" algn="ctr" defTabSz="685800" rtl="0" eaLnBrk="1" latinLnBrk="1" hangingPunct="1">
              <a:lnSpc>
                <a:spcPct val="85000"/>
              </a:lnSpc>
              <a:spcBef>
                <a:spcPts val="0"/>
              </a:spcBef>
              <a:spcAft>
                <a:spcPts val="0"/>
              </a:spcAft>
              <a:buNone/>
              <a:defRPr/>
            </a:pPr>
            <a:endParaRPr xmlns:mc="http://schemas.openxmlformats.org/markup-compatibility/2006" xmlns:hp="http://schemas.haansoft.com/office/presentation/8.0" kumimoji="0" lang="ko" sz="4800" b="1" i="0" u="none" strike="noStrike" kern="1200" cap="all" spc="0" normalizeH="0" baseline="0" mc:Ignorable="hp" hp:hslEmbossed="0">
              <a:solidFill>
                <a:schemeClr val="tx1"/>
              </a:solidFill>
              <a:latin typeface="KoPub돋움체 Medium"/>
              <a:ea typeface="KoPub돋움체 Medium"/>
            </a:endParaRPr>
          </a:p>
          <a:p>
            <a:pPr marL="0" lvl="0" indent="0" algn="ctr" defTabSz="685800" rtl="0" eaLnBrk="1" latinLnBrk="1" hangingPunct="1">
              <a:lnSpc>
                <a:spcPct val="85000"/>
              </a:lnSpc>
              <a:spcBef>
                <a:spcPts val="0"/>
              </a:spcBef>
              <a:spcAft>
                <a:spcPts val="0"/>
              </a:spcAft>
              <a:buNone/>
              <a:defRPr/>
            </a:pPr>
            <a:r>
              <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rPr>
              <a:t>시연 영상</a:t>
            </a:r>
            <a:endPar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endParaRPr>
          </a:p>
        </p:txBody>
      </p:sp>
      <p:sp>
        <p:nvSpPr>
          <p:cNvPr id="116" name="Google Shape;55;p13"/>
          <p:cNvSpPr txBox="1">
            <a:spLocks noGrp="1"/>
          </p:cNvSpPr>
          <p:nvPr/>
        </p:nvSpPr>
        <p:spPr>
          <a:xfrm>
            <a:off x="1282148" y="2902226"/>
            <a:ext cx="6575895" cy="1041124"/>
          </a:xfrm>
          <a:prstGeom prst="rect">
            <a:avLst/>
          </a:prstGeom>
        </p:spPr>
        <p:txBody>
          <a:bodyPr vert="horz" wrap="square" lIns="91424" tIns="91424" rIns="91424" bIns="91424" anchor="t" anchorCtr="0">
            <a:normAutofit/>
          </a:bodyPr>
          <a:p>
            <a:pPr marL="0" lvl="0" indent="0" rtl="0">
              <a:spcBef>
                <a:spcPts val="0"/>
              </a:spcBef>
              <a:spcAft>
                <a:spcPts val="0"/>
              </a:spcAft>
              <a:buNone/>
              <a:defRPr/>
            </a:pPr>
            <a:r>
              <a:rPr lang="ko-KR" altLang="en-US" sz="1650">
                <a:solidFill>
                  <a:schemeClr val="tx1"/>
                </a:solidFill>
                <a:latin typeface="KoPub돋움체 Light"/>
                <a:ea typeface="KoPub돋움체 Light"/>
              </a:rPr>
              <a:t>https://www.youtube.com/watch?v=MTN5ArbfuFQ</a:t>
            </a:r>
            <a:endParaRPr lang="ko-KR" altLang="en-US" sz="1650">
              <a:solidFill>
                <a:schemeClr val="tx1"/>
              </a:solidFill>
              <a:latin typeface="KoPub돋움체 Light"/>
              <a:ea typeface="KoPub돋움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58</a:t>
            </a:fld>
            <a:endParaRPr lang="en-US" altLang="ko">
              <a:latin typeface="KoPub돋움체 Light"/>
              <a:ea typeface="KoPub돋움체 Light"/>
              <a:cs typeface="+mn-cs"/>
            </a:endParaRPr>
          </a:p>
        </p:txBody>
      </p:sp>
      <p:sp>
        <p:nvSpPr>
          <p:cNvPr id="114" name=""/>
          <p:cNvSpPr/>
          <p:nvPr/>
        </p:nvSpPr>
        <p:spPr>
          <a:xfrm>
            <a:off x="170155" y="181252"/>
            <a:ext cx="8803690" cy="4780995"/>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Google Shape;162;p28"/>
          <p:cNvSpPr txBox="1">
            <a:spLocks noGrp="1"/>
          </p:cNvSpPr>
          <p:nvPr/>
        </p:nvSpPr>
        <p:spPr>
          <a:xfrm>
            <a:off x="311708" y="744575"/>
            <a:ext cx="8520600" cy="2052600"/>
          </a:xfrm>
          <a:prstGeom prst="rect">
            <a:avLst/>
          </a:prstGeom>
        </p:spPr>
        <p:txBody>
          <a:bodyPr vert="horz" wrap="square" lIns="91424" tIns="91424" rIns="91424" bIns="91424" anchor="t" anchorCtr="0">
            <a:normAutofit/>
          </a:bodyPr>
          <a:lstStyle/>
          <a:p>
            <a:pPr marL="0" lvl="0" indent="0" algn="ctr" defTabSz="685800" rtl="0" eaLnBrk="1" latinLnBrk="1" hangingPunct="1">
              <a:lnSpc>
                <a:spcPct val="85000"/>
              </a:lnSpc>
              <a:spcBef>
                <a:spcPts val="0"/>
              </a:spcBef>
              <a:spcAft>
                <a:spcPts val="0"/>
              </a:spcAft>
              <a:buNone/>
              <a:defRPr/>
            </a:pPr>
            <a:endParaRPr xmlns:mc="http://schemas.openxmlformats.org/markup-compatibility/2006" xmlns:hp="http://schemas.haansoft.com/office/presentation/8.0" kumimoji="0" lang="ko" sz="4800" b="1" i="0" u="none" strike="noStrike" kern="1200" cap="all" spc="0" normalizeH="0" baseline="0" mc:Ignorable="hp" hp:hslEmbossed="0">
              <a:solidFill>
                <a:schemeClr val="tx1"/>
              </a:solidFill>
              <a:latin typeface="KoPub돋움체 Medium"/>
              <a:ea typeface="KoPub돋움체 Medium"/>
            </a:endParaRPr>
          </a:p>
          <a:p>
            <a:pPr marL="0" lvl="0" indent="0" algn="ctr" defTabSz="685800" rtl="0" eaLnBrk="1" latinLnBrk="1" hangingPunct="1">
              <a:lnSpc>
                <a:spcPct val="85000"/>
              </a:lnSpc>
              <a:spcBef>
                <a:spcPts val="0"/>
              </a:spcBef>
              <a:spcAft>
                <a:spcPts val="0"/>
              </a:spcAft>
              <a:buNone/>
              <a:defRPr/>
            </a:pPr>
            <a:r>
              <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rPr>
              <a:t>감사합니다</a:t>
            </a:r>
            <a:endPar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endParaRPr>
          </a:p>
        </p:txBody>
      </p:sp>
      <p:sp>
        <p:nvSpPr>
          <p:cNvPr id="116" name="Google Shape;55;p13"/>
          <p:cNvSpPr txBox="1">
            <a:spLocks noGrp="1"/>
          </p:cNvSpPr>
          <p:nvPr/>
        </p:nvSpPr>
        <p:spPr>
          <a:xfrm>
            <a:off x="1282148" y="2902226"/>
            <a:ext cx="6575895" cy="1041124"/>
          </a:xfrm>
          <a:prstGeom prst="rect">
            <a:avLst/>
          </a:prstGeom>
        </p:spPr>
        <p:txBody>
          <a:bodyPr vert="horz" wrap="square" lIns="91424" tIns="91424" rIns="91424" bIns="91424" anchor="t" anchorCtr="0">
            <a:normAutofit/>
          </a:bodyPr>
          <a:p>
            <a:pPr marL="0" lvl="0" indent="0" algn="ctr" defTabSz="685800" rtl="0" eaLnBrk="1" latinLnBrk="1" hangingPunct="1">
              <a:lnSpc>
                <a:spcPct val="90000"/>
              </a:lnSpc>
              <a:spcBef>
                <a:spcPts val="0"/>
              </a:spcBef>
              <a:spcAft>
                <a:spcPts val="0"/>
              </a:spcAft>
              <a:buClr>
                <a:schemeClr val="accent1"/>
              </a:buClr>
              <a:buSzPct val="80000"/>
              <a:buFont typeface="Corbel"/>
              <a:buNone/>
              <a:defRPr/>
            </a:pPr>
            <a:r>
              <a:rPr xmlns:mc="http://schemas.openxmlformats.org/markup-compatibility/2006" xmlns:hp="http://schemas.haansoft.com/office/presentation/8.0" kumimoji="0" lang="en-US" altLang="ko-KR" sz="1650" b="0" i="0" u="none" strike="noStrike" kern="1200" cap="none" spc="0" normalizeH="0" baseline="0" mc:Ignorable="hp" hp:hslEmbossed="0">
                <a:solidFill>
                  <a:srgbClr val="000000"/>
                </a:solidFill>
                <a:latin typeface="KoPub돋움체 Light"/>
                <a:ea typeface="KoPub돋움체 Light"/>
              </a:rPr>
              <a:t>GitHub </a:t>
            </a:r>
            <a:r>
              <a:rPr xmlns:mc="http://schemas.openxmlformats.org/markup-compatibility/2006" xmlns:hp="http://schemas.haansoft.com/office/presentation/8.0" kumimoji="0" lang="ko-KR" altLang="en-US" sz="1650" b="0" i="0" u="none" strike="noStrike" kern="1200" cap="none" spc="0" normalizeH="0" baseline="0" mc:Ignorable="hp" hp:hslEmbossed="0">
                <a:solidFill>
                  <a:srgbClr val="000000"/>
                </a:solidFill>
                <a:latin typeface="KoPub돋움체 Light"/>
                <a:ea typeface="KoPub돋움체 Light"/>
              </a:rPr>
              <a:t>주소</a:t>
            </a:r>
            <a:endParaRPr xmlns:mc="http://schemas.openxmlformats.org/markup-compatibility/2006" xmlns:hp="http://schemas.haansoft.com/office/presentation/8.0" kumimoji="0" lang="ko-KR" altLang="en-US" sz="1650" b="0" i="0" u="none" strike="noStrike" kern="1200" cap="none" spc="0" normalizeH="0" baseline="0" mc:Ignorable="hp" hp:hslEmbossed="0">
              <a:solidFill>
                <a:srgbClr val="000000"/>
              </a:solidFill>
              <a:latin typeface="KoPub돋움체 Light"/>
              <a:ea typeface="KoPub돋움체 Light"/>
            </a:endParaRPr>
          </a:p>
          <a:p>
            <a:pPr marL="0" lvl="0" indent="0" algn="ctr" defTabSz="685800" rtl="0" eaLnBrk="1" latinLnBrk="1" hangingPunct="1">
              <a:lnSpc>
                <a:spcPct val="90000"/>
              </a:lnSpc>
              <a:spcBef>
                <a:spcPts val="0"/>
              </a:spcBef>
              <a:spcAft>
                <a:spcPts val="0"/>
              </a:spcAft>
              <a:buClr>
                <a:schemeClr val="accent1"/>
              </a:buClr>
              <a:buSzPct val="80000"/>
              <a:buFont typeface="Corbel"/>
              <a:buNone/>
              <a:defRPr/>
            </a:pPr>
            <a:r>
              <a:rPr xmlns:mc="http://schemas.openxmlformats.org/markup-compatibility/2006" xmlns:hp="http://schemas.haansoft.com/office/presentation/8.0" kumimoji="0" lang="en-US" altLang="en-US" sz="1650" b="0" i="0" u="none" strike="noStrike" kern="1200" cap="none" spc="0" normalizeH="0" baseline="0" mc:Ignorable="hp" hp:hslEmbossed="0">
                <a:solidFill>
                  <a:srgbClr val="000000"/>
                </a:solidFill>
                <a:latin typeface="KoPub돋움체 Light"/>
                <a:ea typeface="KoPub돋움체 Light"/>
              </a:rPr>
              <a:t>https://github.com/jpminlak/AI_bracket2</a:t>
            </a:r>
            <a:endParaRPr xmlns:mc="http://schemas.openxmlformats.org/markup-compatibility/2006" xmlns:hp="http://schemas.haansoft.com/office/presentation/8.0" kumimoji="0" lang="en-US" altLang="en-US" sz="1650" b="0" i="0" u="none" strike="noStrike" kern="1200" cap="none" spc="0" normalizeH="0" baseline="0" mc:Ignorable="hp" hp:hslEmbossed="0">
              <a:solidFill>
                <a:srgbClr val="000000"/>
              </a:solidFill>
              <a:latin typeface="KoPub돋움체 Light"/>
              <a:ea typeface="KoPub돋움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57</a:t>
            </a:fld>
            <a:endParaRPr lang="en-US" altLang="ko">
              <a:latin typeface="KoPub돋움체 Light"/>
              <a:ea typeface="KoPub돋움체 Light"/>
              <a:cs typeface="+mn-cs"/>
            </a:endParaRPr>
          </a:p>
        </p:txBody>
      </p:sp>
      <p:sp>
        <p:nvSpPr>
          <p:cNvPr id="114" name=""/>
          <p:cNvSpPr/>
          <p:nvPr/>
        </p:nvSpPr>
        <p:spPr>
          <a:xfrm>
            <a:off x="170155" y="181252"/>
            <a:ext cx="8803690" cy="4780995"/>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Google Shape;162;p28"/>
          <p:cNvSpPr txBox="1">
            <a:spLocks noGrp="1"/>
          </p:cNvSpPr>
          <p:nvPr/>
        </p:nvSpPr>
        <p:spPr>
          <a:xfrm>
            <a:off x="311708" y="744575"/>
            <a:ext cx="8520600" cy="2052600"/>
          </a:xfrm>
          <a:prstGeom prst="rect">
            <a:avLst/>
          </a:prstGeom>
        </p:spPr>
        <p:txBody>
          <a:bodyPr vert="horz" wrap="square" lIns="91424" tIns="91424" rIns="91424" bIns="91424" anchor="t" anchorCtr="0">
            <a:normAutofit/>
          </a:bodyPr>
          <a:lstStyle/>
          <a:p>
            <a:pPr marL="0" lvl="0" indent="0" algn="ctr" defTabSz="685800" rtl="0" eaLnBrk="1" latinLnBrk="1" hangingPunct="1">
              <a:lnSpc>
                <a:spcPct val="85000"/>
              </a:lnSpc>
              <a:spcBef>
                <a:spcPts val="0"/>
              </a:spcBef>
              <a:spcAft>
                <a:spcPts val="0"/>
              </a:spcAft>
              <a:buNone/>
              <a:defRPr/>
            </a:pPr>
            <a:endParaRPr xmlns:mc="http://schemas.openxmlformats.org/markup-compatibility/2006" xmlns:hp="http://schemas.haansoft.com/office/presentation/8.0" kumimoji="0" lang="ko" sz="4800" b="1" i="0" u="none" strike="noStrike" kern="1200" cap="all" spc="0" normalizeH="0" baseline="0" mc:Ignorable="hp" hp:hslEmbossed="0">
              <a:solidFill>
                <a:schemeClr val="tx1"/>
              </a:solidFill>
              <a:latin typeface="KoPub돋움체 Medium"/>
              <a:ea typeface="KoPub돋움체 Medium"/>
            </a:endParaRPr>
          </a:p>
          <a:p>
            <a:pPr marL="0" lvl="0" indent="0" algn="ctr" defTabSz="685800" rtl="0" eaLnBrk="1" latinLnBrk="1" hangingPunct="1">
              <a:lnSpc>
                <a:spcPct val="85000"/>
              </a:lnSpc>
              <a:spcBef>
                <a:spcPts val="0"/>
              </a:spcBef>
              <a:spcAft>
                <a:spcPts val="0"/>
              </a:spcAft>
              <a:buNone/>
              <a:defRPr/>
            </a:pPr>
            <a:r>
              <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rPr>
              <a:t>부록</a:t>
            </a:r>
            <a:endPar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84" name="Google Shape;84;p17"/>
          <p:cNvGraphicFramePr/>
          <p:nvPr/>
        </p:nvGraphicFramePr>
        <p:xfrm>
          <a:off x="433653" y="555346"/>
          <a:ext cx="8276694" cy="2705389"/>
        </p:xfrm>
        <a:graphic>
          <a:graphicData uri="http://schemas.openxmlformats.org/drawingml/2006/table">
            <a:tbl>
              <a:tblPr>
                <a:noFill/>
                <a:tableStyleId>{9C8A980B-4F89-4940-BF84-561D21B453E3}</a:tableStyleId>
              </a:tblPr>
              <a:tblGrid>
                <a:gridCol w="1215677"/>
                <a:gridCol w="1301528"/>
                <a:gridCol w="4662238"/>
                <a:gridCol w="1097251"/>
              </a:tblGrid>
              <a:tr h="320902">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구분</a:t>
                      </a:r>
                      <a:endParaRPr sz="900">
                        <a:latin typeface="KoPub돋움체 Medium"/>
                        <a:ea typeface="KoPub돋움체 Medium"/>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항목</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설명</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버전</a:t>
                      </a:r>
                      <a:endParaRPr sz="900">
                        <a:latin typeface="KoPub돋움체 Medium"/>
                        <a:ea typeface="KoPub돋움체 Medium"/>
                      </a:endParaRPr>
                    </a:p>
                  </a:txBody>
                  <a:tcPr marL="91425" marR="91425" marT="91425" marB="91425">
                    <a:lnR w="12700" cap="flat" cmpd="sng" algn="ctr">
                      <a:noFill/>
                      <a:prstDash val="solid"/>
                      <a:round/>
                    </a:lnR>
                    <a:solidFill>
                      <a:srgbClr val="9be5c8"/>
                    </a:solidFill>
                  </a:tcPr>
                </a:tc>
              </a:tr>
              <a:tr h="320902">
                <a:tc rowSpan="7">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백엔드</a:t>
                      </a:r>
                      <a:endParaRPr sz="900">
                        <a:latin typeface="KoPub돋움체 Medium"/>
                        <a:ea typeface="KoPub돋움체 Medium"/>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Python</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머신 러닝 및 딥 러닝 예측 모델 구현</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3.10.6</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FAST</a:t>
                      </a:r>
                      <a:r>
                        <a:rPr lang="ko" sz="900">
                          <a:latin typeface="KoPub돋움체 Medium"/>
                          <a:ea typeface="KoPub돋움체 Medium"/>
                        </a:rPr>
                        <a:t> API</a:t>
                      </a:r>
                      <a:endParaRPr lang="ko"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백엔드 간 데이터 통신</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1.4.0</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Ollama</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대규모 언어 모델을 통한 AI 서비스 (LLM)</a:t>
                      </a:r>
                      <a:endParaRPr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qwen2.5:3b-instruct</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MobileNet</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사진 분석 전처리 모델</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V2</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EfficientNet</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사진 분석을 위한 학습 모델</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EfficientNetB0</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Light"/>
                          <a:ea typeface="KoPub돋움체 Light"/>
                          <a:cs typeface="+mn-cs"/>
                        </a:rPr>
                        <a:t>KoBERT</a:t>
                      </a:r>
                      <a:endParaRPr lang="en-US" altLang="ko-KR" sz="900">
                        <a:latin typeface="KoPub돋움체 Light"/>
                        <a:ea typeface="KoPub돋움체 Light"/>
                        <a:cs typeface="+mn-cs"/>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기분 분석을 위한 학습 모델</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Gemini API</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LLM</a:t>
                      </a:r>
                      <a:r>
                        <a:rPr lang="ko-KR" altLang="en-US" sz="900">
                          <a:latin typeface="KoPub돋움체 Medium"/>
                          <a:ea typeface="KoPub돋움체 Medium"/>
                        </a:rPr>
                        <a:t> 모델 정확도 향상을 위한 검색증강생성</a:t>
                      </a:r>
                      <a:r>
                        <a:rPr lang="en-US" altLang="ko-KR" sz="900">
                          <a:latin typeface="KoPub돋움체 Medium"/>
                          <a:ea typeface="KoPub돋움체 Medium"/>
                        </a:rPr>
                        <a:t>(RAG)</a:t>
                      </a:r>
                      <a:r>
                        <a:rPr lang="ko-KR" altLang="en-US" sz="900">
                          <a:latin typeface="KoPub돋움체 Medium"/>
                          <a:ea typeface="KoPub돋움체 Medium"/>
                        </a:rPr>
                        <a:t>용 외부 </a:t>
                      </a:r>
                      <a:r>
                        <a:rPr lang="en-US" altLang="ko-KR" sz="900">
                          <a:latin typeface="KoPub돋움체 Medium"/>
                          <a:ea typeface="KoPub돋움체 Medium"/>
                        </a:rPr>
                        <a:t>API</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2.5</a:t>
                      </a:r>
                      <a:endParaRPr lang="en-US" altLang="ko-KR" sz="900">
                        <a:latin typeface="KoPub돋움체 Medium"/>
                        <a:ea typeface="KoPub돋움체 Medium"/>
                      </a:endParaRPr>
                    </a:p>
                  </a:txBody>
                  <a:tcPr marL="91425" marR="91425" marT="91425" marB="91425">
                    <a:lnR w="12700" cap="flat" cmpd="sng" algn="ctr">
                      <a:noFill/>
                      <a:prstDash val="solid"/>
                      <a:round/>
                    </a:lnR>
                  </a:tcPr>
                </a:tc>
              </a:tr>
            </a:tbl>
          </a:graphicData>
        </a:graphic>
      </p:graphicFrame>
      <p:sp>
        <p:nvSpPr>
          <p:cNvPr id="85" name="Google Shape;85;p17"/>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6</a:t>
            </a:fld>
            <a:endParaRPr lang="en-US" altLang="ko">
              <a:latin typeface="KoPub돋움체 Medium"/>
              <a:ea typeface="KoPub돋움체 Medium"/>
            </a:endParaRPr>
          </a:p>
        </p:txBody>
      </p:sp>
      <p:sp>
        <p:nvSpPr>
          <p:cNvPr id="90"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3.</a:t>
            </a:r>
            <a:r>
              <a:rPr lang="ko-KR" altLang="en-US" sz="1600" b="1">
                <a:solidFill>
                  <a:schemeClr val="lt1"/>
                </a:solidFill>
                <a:latin typeface="KoPub돋움체 Light"/>
                <a:ea typeface="KoPub돋움체 Light"/>
                <a:cs typeface="+mn-cs"/>
              </a:rPr>
              <a:t> 개발 환경</a:t>
            </a:r>
            <a:r>
              <a:rPr lang="en-US" altLang="ko-KR" sz="1600" b="1">
                <a:solidFill>
                  <a:schemeClr val="lt1"/>
                </a:solidFill>
                <a:latin typeface="KoPub돋움체 Light"/>
                <a:ea typeface="KoPub돋움체 Light"/>
                <a:cs typeface="+mn-cs"/>
              </a:rPr>
              <a:t> </a:t>
            </a:r>
            <a:r>
              <a:rPr lang="en-US" altLang="ko-KR" sz="1200" b="1">
                <a:solidFill>
                  <a:schemeClr val="lt1"/>
                </a:solidFill>
                <a:latin typeface="KoPub돋움체 Light"/>
                <a:ea typeface="KoPub돋움체 Light"/>
                <a:cs typeface="+mn-cs"/>
              </a:rPr>
              <a:t>(2/2)</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pPr marL="0" lvl="0" indent="0" algn="r" rtl="0">
                <a:spcBef>
                  <a:spcPts val="0"/>
                </a:spcBef>
                <a:spcAft>
                  <a:spcPts val="0"/>
                </a:spcAft>
                <a:buNone/>
                <a:defRPr/>
              </a:pPr>
              <a:t>56</a:t>
            </a:fld>
            <a:endParaRPr lang="en-US"/>
          </a:p>
        </p:txBody>
      </p:sp>
      <p:pic>
        <p:nvPicPr>
          <p:cNvPr id="11" name="그림 10"/>
          <p:cNvPicPr>
            <a:picLocks noChangeAspect="1"/>
          </p:cNvPicPr>
          <p:nvPr/>
        </p:nvPicPr>
        <p:blipFill rotWithShape="1">
          <a:blip r:embed="rId3"/>
          <a:stretch>
            <a:fillRect/>
          </a:stretch>
        </p:blipFill>
        <p:spPr>
          <a:xfrm>
            <a:off x="581025" y="476250"/>
            <a:ext cx="7981950" cy="4191000"/>
          </a:xfrm>
          <a:prstGeom prst="rect">
            <a:avLst/>
          </a:prstGeom>
        </p:spPr>
      </p:pic>
      <p:sp>
        <p:nvSpPr>
          <p:cNvPr id="12"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57</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PRJ-01</a:t>
                      </a:r>
                      <a:endParaRPr kumimoji="1" lang="ko-KR" altLang="en-US" sz="1000" b="0" i="0" u="none" strike="noStrike" cap="none" normalizeH="0" baseline="0">
                        <a:solidFill>
                          <a:srgbClr val="000000"/>
                        </a:solidFill>
                        <a:effectLst/>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로그인 </a:t>
                      </a:r>
                      <a:r>
                        <a:rPr kumimoji="1" lang="en-US" altLang="ko-KR" sz="1000" b="0" i="0" u="none" strike="noStrike" cap="none" normalizeH="0" baseline="0">
                          <a:solidFill>
                            <a:srgbClr val="000000"/>
                          </a:solidFill>
                          <a:effectLst/>
                          <a:latin typeface="+mn-ea"/>
                          <a:ea typeface="+mn-ea"/>
                          <a:cs typeface="Arial"/>
                        </a:rPr>
                        <a:t>&amp;</a:t>
                      </a:r>
                      <a:r>
                        <a:rPr kumimoji="1" lang="ko-KR" altLang="en-US" sz="1000" b="0" i="0" u="none" strike="noStrike" cap="none" normalizeH="0" baseline="0">
                          <a:solidFill>
                            <a:srgbClr val="000000"/>
                          </a:solidFill>
                          <a:effectLst/>
                          <a:latin typeface="+mn-ea"/>
                          <a:ea typeface="+mn-ea"/>
                          <a:cs typeface="Arial"/>
                        </a:rPr>
                        <a:t> 로그 아웃</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시작 시 로그인</a:t>
                      </a:r>
                      <a:r>
                        <a:rPr kumimoji="0" lang="en-US" altLang="ko-KR" sz="1000" b="0" i="0" u="none" strike="noStrike" cap="none" normalizeH="0" baseline="0">
                          <a:solidFill>
                            <a:srgbClr val="000000"/>
                          </a:solidFill>
                          <a:effectLst/>
                          <a:latin typeface="+mn-ea"/>
                          <a:ea typeface="+mn-ea"/>
                          <a:cs typeface="Arial"/>
                        </a:rPr>
                        <a:t>,</a:t>
                      </a:r>
                      <a:r>
                        <a:rPr kumimoji="0" lang="ko-KR" altLang="en-US" sz="1000" b="0" i="0" u="none" strike="noStrike" cap="none" normalizeH="0" baseline="0">
                          <a:solidFill>
                            <a:srgbClr val="000000"/>
                          </a:solidFill>
                          <a:effectLst/>
                          <a:latin typeface="+mn-ea"/>
                          <a:ea typeface="+mn-ea"/>
                          <a:cs typeface="Arial"/>
                        </a:rPr>
                        <a:t> 계정 생성</a:t>
                      </a:r>
                      <a:r>
                        <a:rPr kumimoji="0" lang="en-US" altLang="ko-KR" sz="1000" b="0" i="0" u="none" strike="noStrike" cap="none" normalizeH="0" baseline="0">
                          <a:solidFill>
                            <a:srgbClr val="000000"/>
                          </a:solidFill>
                          <a:effectLst/>
                          <a:latin typeface="+mn-ea"/>
                          <a:ea typeface="+mn-ea"/>
                          <a:cs typeface="Arial"/>
                        </a:rPr>
                        <a:t>,</a:t>
                      </a:r>
                      <a:r>
                        <a:rPr kumimoji="0" lang="ko-KR" altLang="en-US" sz="1000" b="0" i="0" u="none" strike="noStrike" cap="none" normalizeH="0" baseline="0">
                          <a:solidFill>
                            <a:srgbClr val="000000"/>
                          </a:solidFill>
                          <a:effectLst/>
                          <a:latin typeface="+mn-ea"/>
                          <a:ea typeface="+mn-ea"/>
                          <a:cs typeface="Arial"/>
                        </a:rPr>
                        <a:t> 로그아웃 과정</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440588" y="2271528"/>
            <a:ext cx="650977" cy="298317"/>
          </a:xfrm>
          <a:prstGeom prst="rect">
            <a:avLst/>
          </a:prstGeom>
        </p:spPr>
        <p:txBody>
          <a:bodyPr wrap="none">
            <a:spAutoFit/>
          </a:bodyPr>
          <a:lstStyle/>
          <a:p>
            <a:pPr>
              <a:defRPr/>
            </a:pPr>
            <a:r>
              <a:rPr lang="ko-KR" altLang="en-US" sz="1400">
                <a:latin typeface="KoPub돋움체 Light"/>
                <a:ea typeface="KoPub돋움체 Light"/>
                <a:cs typeface="+mn-cs"/>
              </a:rPr>
              <a:t>로그인</a:t>
            </a:r>
            <a:endParaRPr lang="ko-KR" altLang="en-US" sz="1400">
              <a:latin typeface="KoPub돋움체 Light"/>
              <a:ea typeface="KoPub돋움체 Light"/>
              <a:cs typeface="+mn-cs"/>
            </a:endParaRPr>
          </a:p>
        </p:txBody>
      </p:sp>
      <p:sp>
        <p:nvSpPr>
          <p:cNvPr id="133" name="TextBox 132"/>
          <p:cNvSpPr txBox="1"/>
          <p:nvPr/>
        </p:nvSpPr>
        <p:spPr>
          <a:xfrm>
            <a:off x="365487" y="3725990"/>
            <a:ext cx="808889" cy="720280"/>
          </a:xfrm>
          <a:prstGeom prst="rect">
            <a:avLst/>
          </a:prstGeom>
        </p:spPr>
        <p:txBody>
          <a:bodyPr wrap="square">
            <a:spAutoFit/>
          </a:bodyPr>
          <a:lstStyle/>
          <a:p>
            <a:pPr>
              <a:defRPr/>
            </a:pPr>
            <a:r>
              <a:rPr lang="ko-KR" altLang="en-US" sz="1400">
                <a:latin typeface="KoPub돋움체 Light"/>
                <a:ea typeface="KoPub돋움체 Light"/>
                <a:cs typeface="+mn-cs"/>
              </a:rPr>
              <a:t>메인메뉴 </a:t>
            </a:r>
            <a:r>
              <a:rPr lang="en-US" altLang="ko-KR" sz="1400">
                <a:latin typeface="KoPub돋움체 Light"/>
                <a:ea typeface="KoPub돋움체 Light"/>
                <a:cs typeface="+mn-cs"/>
              </a:rPr>
              <a:t>&amp;</a:t>
            </a:r>
            <a:r>
              <a:rPr lang="ko-KR" altLang="en-US" sz="1400">
                <a:latin typeface="KoPub돋움체 Light"/>
                <a:ea typeface="KoPub돋움체 Light"/>
                <a:cs typeface="+mn-cs"/>
              </a:rPr>
              <a:t> 로그아웃</a:t>
            </a:r>
            <a:endParaRPr lang="ko-KR" altLang="en-US" sz="1400">
              <a:latin typeface="KoPub돋움체 Light"/>
              <a:ea typeface="KoPub돋움체 Light"/>
              <a:cs typeface="+mn-cs"/>
            </a:endParaRPr>
          </a:p>
        </p:txBody>
      </p:sp>
      <p:pic>
        <p:nvPicPr>
          <p:cNvPr id="141" name="그림 140"/>
          <p:cNvPicPr>
            <a:picLocks noChangeAspect="1"/>
          </p:cNvPicPr>
          <p:nvPr/>
        </p:nvPicPr>
        <p:blipFill rotWithShape="1">
          <a:blip r:embed="rId3"/>
          <a:stretch>
            <a:fillRect/>
          </a:stretch>
        </p:blipFill>
        <p:spPr>
          <a:xfrm>
            <a:off x="2058565" y="860378"/>
            <a:ext cx="5341290" cy="3980551"/>
          </a:xfrm>
          <a:prstGeom prst="rect">
            <a:avLst/>
          </a:prstGeom>
        </p:spPr>
      </p:pic>
      <p:sp>
        <p:nvSpPr>
          <p:cNvPr id="142" name="직사각형 129"/>
          <p:cNvSpPr/>
          <p:nvPr/>
        </p:nvSpPr>
        <p:spPr>
          <a:xfrm>
            <a:off x="223630" y="1684937"/>
            <a:ext cx="8479906" cy="1577745"/>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 name="직사각형 129"/>
          <p:cNvSpPr/>
          <p:nvPr/>
        </p:nvSpPr>
        <p:spPr>
          <a:xfrm>
            <a:off x="223503" y="817509"/>
            <a:ext cx="8479906" cy="867071"/>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4" name="직사각형 131"/>
          <p:cNvSpPr/>
          <p:nvPr/>
        </p:nvSpPr>
        <p:spPr>
          <a:xfrm>
            <a:off x="228440" y="3264242"/>
            <a:ext cx="8476855" cy="1595358"/>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5" name="TextBox 130"/>
          <p:cNvSpPr txBox="1"/>
          <p:nvPr/>
        </p:nvSpPr>
        <p:spPr>
          <a:xfrm>
            <a:off x="331420" y="1086479"/>
            <a:ext cx="868473" cy="292741"/>
          </a:xfrm>
          <a:prstGeom prst="rect">
            <a:avLst/>
          </a:prstGeom>
        </p:spPr>
        <p:txBody>
          <a:bodyPr wrap="square">
            <a:spAutoFit/>
          </a:bodyPr>
          <a:lstStyle/>
          <a:p>
            <a:pPr>
              <a:defRPr/>
            </a:pPr>
            <a:r>
              <a:rPr lang="ko-KR" altLang="en-US" sz="1400">
                <a:latin typeface="KoPub돋움체 Light"/>
                <a:ea typeface="KoPub돋움체 Light"/>
                <a:cs typeface="+mn-cs"/>
              </a:rPr>
              <a:t>회원 확인</a:t>
            </a:r>
            <a:endParaRPr lang="ko-KR" altLang="en-US" sz="1400">
              <a:latin typeface="KoPub돋움체 Light"/>
              <a:ea typeface="KoPub돋움체 Light"/>
              <a:cs typeface="+mn-cs"/>
            </a:endParaRPr>
          </a:p>
        </p:txBody>
      </p:sp>
      <p:sp>
        <p:nvSpPr>
          <p:cNvPr id="14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58</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74436"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PRJ-02</a:t>
                      </a:r>
                      <a:endParaRPr kumimoji="1" lang="ko-KR" altLang="en-US" sz="1000" b="0" i="0" u="none" strike="noStrike" cap="none" normalizeH="0" baseline="0">
                        <a:solidFill>
                          <a:srgbClr val="000000"/>
                        </a:solidFill>
                        <a:effectLst/>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음식 사진 분석</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사진을 분석하여 음식을 판별</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348112" y="1433058"/>
            <a:ext cx="867278" cy="298587"/>
          </a:xfrm>
          <a:prstGeom prst="rect">
            <a:avLst/>
          </a:prstGeom>
        </p:spPr>
        <p:txBody>
          <a:bodyPr wrap="none">
            <a:spAutoFit/>
          </a:bodyPr>
          <a:lstStyle/>
          <a:p>
            <a:pPr>
              <a:defRPr/>
            </a:pPr>
            <a:r>
              <a:rPr lang="ko-KR" altLang="en-US" sz="1400">
                <a:latin typeface="KoPub돋움체 Light"/>
                <a:ea typeface="KoPub돋움체 Light"/>
                <a:cs typeface="+mn-cs"/>
              </a:rPr>
              <a:t>사진 입력</a:t>
            </a:r>
            <a:endParaRPr lang="ko-KR" altLang="en-US" sz="1400">
              <a:latin typeface="KoPub돋움체 Light"/>
              <a:ea typeface="KoPub돋움체 Light"/>
              <a:cs typeface="+mn-cs"/>
            </a:endParaRPr>
          </a:p>
        </p:txBody>
      </p:sp>
      <p:sp>
        <p:nvSpPr>
          <p:cNvPr id="133" name="TextBox 132"/>
          <p:cNvSpPr txBox="1"/>
          <p:nvPr/>
        </p:nvSpPr>
        <p:spPr>
          <a:xfrm>
            <a:off x="342877" y="3055874"/>
            <a:ext cx="873622" cy="295021"/>
          </a:xfrm>
          <a:prstGeom prst="rect">
            <a:avLst/>
          </a:prstGeom>
        </p:spPr>
        <p:txBody>
          <a:bodyPr wrap="square">
            <a:spAutoFit/>
          </a:bodyPr>
          <a:lstStyle/>
          <a:p>
            <a:pPr>
              <a:defRPr/>
            </a:pPr>
            <a:r>
              <a:rPr lang="ko-KR" altLang="en-US" sz="1400">
                <a:latin typeface="KoPub돋움체 Light"/>
                <a:ea typeface="KoPub돋움체 Light"/>
                <a:cs typeface="+mn-cs"/>
              </a:rPr>
              <a:t>음식 판별</a:t>
            </a:r>
            <a:endParaRPr lang="ko-KR" altLang="en-US" sz="1400">
              <a:latin typeface="KoPub돋움체 Light"/>
              <a:ea typeface="KoPub돋움체 Light"/>
              <a:cs typeface="+mn-cs"/>
            </a:endParaRPr>
          </a:p>
        </p:txBody>
      </p:sp>
      <p:sp>
        <p:nvSpPr>
          <p:cNvPr id="138" name="TextBox 132"/>
          <p:cNvSpPr txBox="1"/>
          <p:nvPr/>
        </p:nvSpPr>
        <p:spPr>
          <a:xfrm>
            <a:off x="315941" y="4185512"/>
            <a:ext cx="873622" cy="517933"/>
          </a:xfrm>
          <a:prstGeom prst="rect">
            <a:avLst/>
          </a:prstGeom>
        </p:spPr>
        <p:txBody>
          <a:bodyPr wrap="square">
            <a:spAutoFit/>
          </a:bodyPr>
          <a:lstStyle/>
          <a:p>
            <a:pPr algn="ctr">
              <a:defRPr/>
            </a:pPr>
            <a:r>
              <a:rPr lang="ko-KR" altLang="en-US" sz="1400">
                <a:latin typeface="KoPub돋움체 Light"/>
                <a:ea typeface="KoPub돋움체 Light"/>
                <a:cs typeface="+mn-cs"/>
              </a:rPr>
              <a:t>섭취량 분석</a:t>
            </a:r>
            <a:endParaRPr lang="ko-KR" altLang="en-US" sz="1400">
              <a:latin typeface="KoPub돋움체 Light"/>
              <a:ea typeface="KoPub돋움체 Light"/>
              <a:cs typeface="+mn-cs"/>
            </a:endParaRPr>
          </a:p>
        </p:txBody>
      </p:sp>
      <p:pic>
        <p:nvPicPr>
          <p:cNvPr id="139" name="그림 138"/>
          <p:cNvPicPr>
            <a:picLocks noChangeAspect="1"/>
          </p:cNvPicPr>
          <p:nvPr/>
        </p:nvPicPr>
        <p:blipFill rotWithShape="1">
          <a:blip r:embed="rId3"/>
          <a:stretch>
            <a:fillRect/>
          </a:stretch>
        </p:blipFill>
        <p:spPr>
          <a:xfrm>
            <a:off x="2581183" y="869457"/>
            <a:ext cx="4619717" cy="3950193"/>
          </a:xfrm>
          <a:prstGeom prst="rect">
            <a:avLst/>
          </a:prstGeom>
        </p:spPr>
      </p:pic>
      <p:sp>
        <p:nvSpPr>
          <p:cNvPr id="14" name="직사각형 129"/>
          <p:cNvSpPr/>
          <p:nvPr/>
        </p:nvSpPr>
        <p:spPr>
          <a:xfrm>
            <a:off x="232879" y="2371475"/>
            <a:ext cx="8470682" cy="1668745"/>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29"/>
          <p:cNvSpPr/>
          <p:nvPr/>
        </p:nvSpPr>
        <p:spPr>
          <a:xfrm>
            <a:off x="232879" y="4070056"/>
            <a:ext cx="8475444" cy="758656"/>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 name="직사각형 129"/>
          <p:cNvSpPr/>
          <p:nvPr/>
        </p:nvSpPr>
        <p:spPr>
          <a:xfrm>
            <a:off x="232879" y="817729"/>
            <a:ext cx="8472785" cy="1531158"/>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59</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PRJ-03</a:t>
                      </a:r>
                      <a:endParaRPr kumimoji="1"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예측 모델 구성</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데이터셋에 따른 예측 모델 생성</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338864" y="2313054"/>
            <a:ext cx="860527" cy="513966"/>
          </a:xfrm>
          <a:prstGeom prst="rect">
            <a:avLst/>
          </a:prstGeom>
        </p:spPr>
        <p:txBody>
          <a:bodyPr wrap="square">
            <a:spAutoFit/>
          </a:bodyPr>
          <a:lstStyle/>
          <a:p>
            <a:pPr>
              <a:defRPr/>
            </a:pPr>
            <a:r>
              <a:rPr lang="ko-KR" altLang="en-US" sz="1400">
                <a:latin typeface="KoPub돋움체 Light"/>
                <a:ea typeface="KoPub돋움체 Light"/>
                <a:cs typeface="+mn-cs"/>
              </a:rPr>
              <a:t>모델링 및</a:t>
            </a:r>
            <a:endParaRPr lang="ko-KR" altLang="en-US" sz="1400">
              <a:latin typeface="KoPub돋움체 Light"/>
              <a:ea typeface="KoPub돋움체 Light"/>
              <a:cs typeface="+mn-cs"/>
            </a:endParaRPr>
          </a:p>
          <a:p>
            <a:pPr>
              <a:defRPr/>
            </a:pPr>
            <a:r>
              <a:rPr lang="ko-KR" altLang="en-US" sz="1400">
                <a:latin typeface="KoPub돋움체 Light"/>
                <a:ea typeface="KoPub돋움체 Light"/>
                <a:cs typeface="+mn-cs"/>
              </a:rPr>
              <a:t>학습</a:t>
            </a:r>
            <a:endParaRPr lang="ko-KR" altLang="en-US" sz="1400">
              <a:latin typeface="KoPub돋움체 Light"/>
              <a:ea typeface="KoPub돋움체 Light"/>
              <a:cs typeface="+mn-cs"/>
            </a:endParaRPr>
          </a:p>
        </p:txBody>
      </p:sp>
      <p:sp>
        <p:nvSpPr>
          <p:cNvPr id="133" name="TextBox 132"/>
          <p:cNvSpPr txBox="1"/>
          <p:nvPr/>
        </p:nvSpPr>
        <p:spPr>
          <a:xfrm>
            <a:off x="374734" y="3790723"/>
            <a:ext cx="808889" cy="512672"/>
          </a:xfrm>
          <a:prstGeom prst="rect">
            <a:avLst/>
          </a:prstGeom>
        </p:spPr>
        <p:txBody>
          <a:bodyPr wrap="square">
            <a:spAutoFit/>
          </a:bodyPr>
          <a:lstStyle/>
          <a:p>
            <a:pPr>
              <a:defRPr/>
            </a:pPr>
            <a:r>
              <a:rPr lang="ko-KR" altLang="en-US" sz="1400">
                <a:latin typeface="KoPub돋움체 Light"/>
                <a:ea typeface="KoPub돋움체 Light"/>
                <a:cs typeface="+mn-cs"/>
              </a:rPr>
              <a:t>평가 및 배포</a:t>
            </a:r>
            <a:endParaRPr lang="ko-KR" altLang="en-US" sz="1400">
              <a:latin typeface="KoPub돋움체 Light"/>
              <a:ea typeface="KoPub돋움체 Light"/>
              <a:cs typeface="+mn-cs"/>
            </a:endParaRPr>
          </a:p>
        </p:txBody>
      </p:sp>
      <p:sp>
        <p:nvSpPr>
          <p:cNvPr id="145" name="TextBox 130"/>
          <p:cNvSpPr txBox="1"/>
          <p:nvPr/>
        </p:nvSpPr>
        <p:spPr>
          <a:xfrm>
            <a:off x="331420" y="1086479"/>
            <a:ext cx="868473" cy="511816"/>
          </a:xfrm>
          <a:prstGeom prst="rect">
            <a:avLst/>
          </a:prstGeom>
        </p:spPr>
        <p:txBody>
          <a:bodyPr wrap="square">
            <a:spAutoFit/>
          </a:bodyPr>
          <a:lstStyle/>
          <a:p>
            <a:pPr>
              <a:defRPr/>
            </a:pPr>
            <a:r>
              <a:rPr lang="ko-KR" altLang="en-US" sz="1400">
                <a:latin typeface="KoPub돋움체 Light"/>
                <a:ea typeface="KoPub돋움체 Light"/>
                <a:cs typeface="+mn-cs"/>
              </a:rPr>
              <a:t>데이터 준비</a:t>
            </a:r>
            <a:endParaRPr lang="ko-KR" altLang="en-US" sz="1400">
              <a:latin typeface="KoPub돋움체 Light"/>
              <a:ea typeface="KoPub돋움체 Light"/>
              <a:cs typeface="+mn-cs"/>
            </a:endParaRPr>
          </a:p>
        </p:txBody>
      </p:sp>
      <p:pic>
        <p:nvPicPr>
          <p:cNvPr id="146" name="그림 145"/>
          <p:cNvPicPr>
            <a:picLocks noChangeAspect="1"/>
          </p:cNvPicPr>
          <p:nvPr/>
        </p:nvPicPr>
        <p:blipFill rotWithShape="1">
          <a:blip r:embed="rId3"/>
          <a:stretch>
            <a:fillRect/>
          </a:stretch>
        </p:blipFill>
        <p:spPr>
          <a:xfrm>
            <a:off x="1933483" y="1079327"/>
            <a:ext cx="5851033" cy="3220336"/>
          </a:xfrm>
          <a:prstGeom prst="rect">
            <a:avLst/>
          </a:prstGeom>
        </p:spPr>
      </p:pic>
      <p:sp>
        <p:nvSpPr>
          <p:cNvPr id="147" name="직사각형 129"/>
          <p:cNvSpPr/>
          <p:nvPr/>
        </p:nvSpPr>
        <p:spPr>
          <a:xfrm>
            <a:off x="223503" y="817508"/>
            <a:ext cx="8479906" cy="1089013"/>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8" name="직사각형 129"/>
          <p:cNvSpPr/>
          <p:nvPr/>
        </p:nvSpPr>
        <p:spPr>
          <a:xfrm>
            <a:off x="223630" y="1905775"/>
            <a:ext cx="8479906" cy="1411783"/>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9" name="직사각형 131"/>
          <p:cNvSpPr/>
          <p:nvPr/>
        </p:nvSpPr>
        <p:spPr>
          <a:xfrm>
            <a:off x="223677" y="3319118"/>
            <a:ext cx="8481618" cy="1540481"/>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60</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PRJ-04</a:t>
                      </a:r>
                      <a:endParaRPr kumimoji="1"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식단 추천</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LLM</a:t>
                      </a:r>
                      <a:r>
                        <a:rPr kumimoji="0" lang="ko-KR" altLang="en-US" sz="1000" b="0" i="0" u="none" strike="noStrike" cap="none" normalizeH="0" baseline="0">
                          <a:solidFill>
                            <a:srgbClr val="000000"/>
                          </a:solidFill>
                          <a:effectLst/>
                          <a:latin typeface="+mn-ea"/>
                          <a:ea typeface="+mn-ea"/>
                          <a:cs typeface="Arial"/>
                        </a:rPr>
                        <a:t> 모델을 사용한 식단 추천</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32"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3" name="TextBox 130"/>
          <p:cNvSpPr txBox="1"/>
          <p:nvPr/>
        </p:nvSpPr>
        <p:spPr>
          <a:xfrm>
            <a:off x="449836" y="1274491"/>
            <a:ext cx="651254" cy="295229"/>
          </a:xfrm>
          <a:prstGeom prst="rect">
            <a:avLst/>
          </a:prstGeom>
        </p:spPr>
        <p:txBody>
          <a:bodyPr wrap="none">
            <a:spAutoFit/>
          </a:bodyPr>
          <a:lstStyle/>
          <a:p>
            <a:pPr>
              <a:defRPr/>
            </a:pPr>
            <a:r>
              <a:rPr lang="ko-KR" altLang="en-US" sz="1400">
                <a:latin typeface="KoPub돋움체 Light"/>
                <a:ea typeface="KoPub돋움체 Light"/>
                <a:cs typeface="+mn-cs"/>
              </a:rPr>
              <a:t>사용자</a:t>
            </a:r>
            <a:endParaRPr lang="ko-KR" altLang="en-US" sz="1400">
              <a:latin typeface="KoPub돋움체 Light"/>
              <a:ea typeface="KoPub돋움체 Light"/>
              <a:cs typeface="+mn-cs"/>
            </a:endParaRPr>
          </a:p>
        </p:txBody>
      </p:sp>
      <p:sp>
        <p:nvSpPr>
          <p:cNvPr id="134" name="TextBox 130"/>
          <p:cNvSpPr txBox="1"/>
          <p:nvPr/>
        </p:nvSpPr>
        <p:spPr>
          <a:xfrm>
            <a:off x="551558" y="2571750"/>
            <a:ext cx="500520" cy="293370"/>
          </a:xfrm>
          <a:prstGeom prst="rect">
            <a:avLst/>
          </a:prstGeom>
        </p:spPr>
        <p:txBody>
          <a:bodyPr wrap="square">
            <a:spAutoFit/>
          </a:bodyPr>
          <a:lstStyle/>
          <a:p>
            <a:pPr>
              <a:defRPr/>
            </a:pPr>
            <a:r>
              <a:rPr lang="ko-KR" altLang="en-US" sz="1400">
                <a:latin typeface="KoPub돋움체 Light"/>
                <a:ea typeface="KoPub돋움체 Light"/>
                <a:cs typeface="+mn-cs"/>
              </a:rPr>
              <a:t>서버</a:t>
            </a:r>
            <a:endParaRPr lang="ko-KR" altLang="en-US" sz="1400">
              <a:latin typeface="KoPub돋움체 Light"/>
              <a:ea typeface="KoPub돋움체 Light"/>
              <a:cs typeface="+mn-cs"/>
            </a:endParaRPr>
          </a:p>
        </p:txBody>
      </p:sp>
      <p:sp>
        <p:nvSpPr>
          <p:cNvPr id="135" name="TextBox 130"/>
          <p:cNvSpPr txBox="1"/>
          <p:nvPr/>
        </p:nvSpPr>
        <p:spPr>
          <a:xfrm>
            <a:off x="348111" y="4085753"/>
            <a:ext cx="905379" cy="293842"/>
          </a:xfrm>
          <a:prstGeom prst="rect">
            <a:avLst/>
          </a:prstGeom>
        </p:spPr>
        <p:txBody>
          <a:bodyPr wrap="none">
            <a:spAutoFit/>
          </a:bodyPr>
          <a:lstStyle/>
          <a:p>
            <a:pPr>
              <a:defRPr/>
            </a:pPr>
            <a:r>
              <a:rPr lang="en-US" altLang="ko-KR" sz="1400">
                <a:latin typeface="KoPub돋움체 Light"/>
                <a:ea typeface="KoPub돋움체 Light"/>
                <a:cs typeface="+mn-cs"/>
              </a:rPr>
              <a:t>LLM </a:t>
            </a:r>
            <a:r>
              <a:rPr lang="ko-KR" altLang="en-US" sz="1400">
                <a:latin typeface="KoPub돋움체 Light"/>
                <a:ea typeface="KoPub돋움체 Light"/>
                <a:cs typeface="+mn-cs"/>
              </a:rPr>
              <a:t>모델</a:t>
            </a:r>
            <a:endParaRPr lang="ko-KR" altLang="en-US" sz="1400">
              <a:latin typeface="KoPub돋움체 Light"/>
              <a:ea typeface="KoPub돋움체 Light"/>
              <a:cs typeface="+mn-cs"/>
            </a:endParaRPr>
          </a:p>
        </p:txBody>
      </p:sp>
      <p:pic>
        <p:nvPicPr>
          <p:cNvPr id="137" name="그림 136"/>
          <p:cNvPicPr>
            <a:picLocks noChangeAspect="1"/>
          </p:cNvPicPr>
          <p:nvPr/>
        </p:nvPicPr>
        <p:blipFill rotWithShape="1">
          <a:blip r:embed="rId3"/>
          <a:stretch>
            <a:fillRect/>
          </a:stretch>
        </p:blipFill>
        <p:spPr>
          <a:xfrm>
            <a:off x="2756555" y="1481947"/>
            <a:ext cx="4050475" cy="2749087"/>
          </a:xfrm>
          <a:prstGeom prst="rect">
            <a:avLst/>
          </a:prstGeom>
        </p:spPr>
      </p:pic>
      <p:sp>
        <p:nvSpPr>
          <p:cNvPr id="138" name="직사각형 129"/>
          <p:cNvSpPr/>
          <p:nvPr/>
        </p:nvSpPr>
        <p:spPr>
          <a:xfrm>
            <a:off x="228439" y="817509"/>
            <a:ext cx="8474971" cy="1171514"/>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9" name="직사각형 131"/>
          <p:cNvSpPr/>
          <p:nvPr/>
        </p:nvSpPr>
        <p:spPr>
          <a:xfrm>
            <a:off x="232878" y="1991050"/>
            <a:ext cx="8476855" cy="1642064"/>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직사각형 131"/>
          <p:cNvSpPr/>
          <p:nvPr/>
        </p:nvSpPr>
        <p:spPr>
          <a:xfrm>
            <a:off x="228440" y="3626983"/>
            <a:ext cx="8476855" cy="1232616"/>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61</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PRJ-05</a:t>
                      </a:r>
                      <a:endParaRPr kumimoji="1"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사용자 감정 분석</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사용자의 감정</a:t>
                      </a:r>
                      <a:r>
                        <a:rPr kumimoji="0" lang="en-US" altLang="ko-KR" sz="1000" b="0" i="0" u="none" strike="noStrike" cap="none" normalizeH="0" baseline="0">
                          <a:solidFill>
                            <a:srgbClr val="000000"/>
                          </a:solidFill>
                          <a:effectLst/>
                          <a:latin typeface="+mn-ea"/>
                          <a:ea typeface="+mn-ea"/>
                          <a:cs typeface="Arial"/>
                        </a:rPr>
                        <a:t>/</a:t>
                      </a:r>
                      <a:r>
                        <a:rPr kumimoji="0" lang="ko-KR" altLang="en-US" sz="1000" b="0" i="0" u="none" strike="noStrike" cap="none" normalizeH="0" baseline="0">
                          <a:solidFill>
                            <a:srgbClr val="000000"/>
                          </a:solidFill>
                          <a:effectLst/>
                          <a:latin typeface="+mn-ea"/>
                          <a:ea typeface="+mn-ea"/>
                          <a:cs typeface="Arial"/>
                        </a:rPr>
                        <a:t>기분에 따른 식단 추천</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422910" y="1579661"/>
            <a:ext cx="659130" cy="513934"/>
          </a:xfrm>
          <a:prstGeom prst="rect">
            <a:avLst/>
          </a:prstGeom>
        </p:spPr>
        <p:txBody>
          <a:bodyPr wrap="none">
            <a:spAutoFit/>
          </a:bodyPr>
          <a:lstStyle/>
          <a:p>
            <a:pPr algn="ctr">
              <a:defRPr/>
            </a:pPr>
            <a:r>
              <a:rPr lang="ko-KR" altLang="en-US" sz="1400">
                <a:latin typeface="KoPub돋움체 Light"/>
                <a:ea typeface="KoPub돋움체 Light"/>
                <a:cs typeface="+mn-cs"/>
              </a:rPr>
              <a:t>사용자</a:t>
            </a:r>
            <a:endParaRPr lang="ko-KR" altLang="en-US" sz="1400">
              <a:latin typeface="KoPub돋움체 Light"/>
              <a:ea typeface="KoPub돋움체 Light"/>
              <a:cs typeface="+mn-cs"/>
            </a:endParaRPr>
          </a:p>
          <a:p>
            <a:pPr algn="ctr">
              <a:defRPr/>
            </a:pPr>
            <a:r>
              <a:rPr lang="ko-KR" altLang="en-US" sz="1400">
                <a:latin typeface="KoPub돋움체 Light"/>
                <a:ea typeface="KoPub돋움체 Light"/>
                <a:cs typeface="+mn-cs"/>
              </a:rPr>
              <a:t>입력</a:t>
            </a:r>
            <a:endParaRPr lang="ko-KR" altLang="en-US" sz="1400">
              <a:latin typeface="KoPub돋움체 Light"/>
              <a:ea typeface="KoPub돋움체 Light"/>
              <a:cs typeface="+mn-cs"/>
            </a:endParaRPr>
          </a:p>
        </p:txBody>
      </p:sp>
      <p:sp>
        <p:nvSpPr>
          <p:cNvPr id="133" name="TextBox 132"/>
          <p:cNvSpPr txBox="1"/>
          <p:nvPr/>
        </p:nvSpPr>
        <p:spPr>
          <a:xfrm>
            <a:off x="315558" y="3146939"/>
            <a:ext cx="864374" cy="299206"/>
          </a:xfrm>
          <a:prstGeom prst="rect">
            <a:avLst/>
          </a:prstGeom>
        </p:spPr>
        <p:txBody>
          <a:bodyPr wrap="square">
            <a:spAutoFit/>
          </a:bodyPr>
          <a:lstStyle/>
          <a:p>
            <a:pPr>
              <a:defRPr/>
            </a:pPr>
            <a:r>
              <a:rPr lang="ko-KR" altLang="en-US" sz="1400">
                <a:latin typeface="KoPub돋움체 Light"/>
                <a:ea typeface="KoPub돋움체 Light"/>
                <a:cs typeface="+mn-cs"/>
              </a:rPr>
              <a:t>감정 분석</a:t>
            </a:r>
            <a:endParaRPr lang="ko-KR" altLang="en-US" sz="1400">
              <a:latin typeface="KoPub돋움체 Light"/>
              <a:ea typeface="KoPub돋움체 Light"/>
              <a:cs typeface="+mn-cs"/>
            </a:endParaRPr>
          </a:p>
        </p:txBody>
      </p:sp>
      <p:pic>
        <p:nvPicPr>
          <p:cNvPr id="12" name="Google Shape;126;p23" title="업무흐름도 - 4 감정1.png"/>
          <p:cNvPicPr/>
          <p:nvPr/>
        </p:nvPicPr>
        <p:blipFill rotWithShape="1">
          <a:blip r:embed="rId3">
            <a:alphaModFix/>
          </a:blip>
          <a:stretch>
            <a:fillRect/>
          </a:stretch>
        </p:blipFill>
        <p:spPr>
          <a:xfrm>
            <a:off x="3469529" y="832994"/>
            <a:ext cx="2204942" cy="3959689"/>
          </a:xfrm>
          <a:prstGeom prst="rect">
            <a:avLst/>
          </a:prstGeom>
          <a:noFill/>
          <a:ln>
            <a:noFill/>
          </a:ln>
        </p:spPr>
      </p:pic>
      <p:sp>
        <p:nvSpPr>
          <p:cNvPr id="134" name="직사각형 129"/>
          <p:cNvSpPr/>
          <p:nvPr/>
        </p:nvSpPr>
        <p:spPr>
          <a:xfrm>
            <a:off x="228440" y="817509"/>
            <a:ext cx="8472416" cy="1888688"/>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5" name="직사각형 129"/>
          <p:cNvSpPr/>
          <p:nvPr/>
        </p:nvSpPr>
        <p:spPr>
          <a:xfrm>
            <a:off x="228440" y="2731756"/>
            <a:ext cx="8472416" cy="1047159"/>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6" name="직사각형 129"/>
          <p:cNvSpPr/>
          <p:nvPr/>
        </p:nvSpPr>
        <p:spPr>
          <a:xfrm>
            <a:off x="232879" y="3799666"/>
            <a:ext cx="8472416" cy="1056406"/>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7" name="TextBox 132"/>
          <p:cNvSpPr txBox="1"/>
          <p:nvPr/>
        </p:nvSpPr>
        <p:spPr>
          <a:xfrm>
            <a:off x="366235" y="4205602"/>
            <a:ext cx="864374" cy="297818"/>
          </a:xfrm>
          <a:prstGeom prst="rect">
            <a:avLst/>
          </a:prstGeom>
        </p:spPr>
        <p:txBody>
          <a:bodyPr wrap="square">
            <a:spAutoFit/>
          </a:bodyPr>
          <a:lstStyle/>
          <a:p>
            <a:pPr>
              <a:defRPr/>
            </a:pPr>
            <a:r>
              <a:rPr lang="ko-KR" altLang="en-US" sz="1400">
                <a:latin typeface="KoPub돋움체 Light"/>
                <a:ea typeface="KoPub돋움체 Light"/>
                <a:cs typeface="+mn-cs"/>
              </a:rPr>
              <a:t>음식 추천</a:t>
            </a:r>
            <a:endParaRPr lang="ko-KR" altLang="en-US" sz="1400">
              <a:latin typeface="KoPub돋움체 Light"/>
              <a:ea typeface="KoPub돋움체 Light"/>
              <a:cs typeface="+mn-cs"/>
            </a:endParaRPr>
          </a:p>
        </p:txBody>
      </p:sp>
      <p:sp>
        <p:nvSpPr>
          <p:cNvPr id="13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62</a:t>
            </a:fld>
            <a:endParaRPr lang="en-US" altLang="ko"/>
          </a:p>
        </p:txBody>
      </p:sp>
      <p:pic>
        <p:nvPicPr>
          <p:cNvPr id="186" name="그림 185"/>
          <p:cNvPicPr>
            <a:picLocks noChangeAspect="1"/>
          </p:cNvPicPr>
          <p:nvPr/>
        </p:nvPicPr>
        <p:blipFill rotWithShape="1">
          <a:blip r:embed="rId3"/>
          <a:stretch>
            <a:fillRect/>
          </a:stretch>
        </p:blipFill>
        <p:spPr>
          <a:xfrm>
            <a:off x="206775" y="767120"/>
            <a:ext cx="5889284" cy="4084503"/>
          </a:xfrm>
          <a:prstGeom prst="rect">
            <a:avLst/>
          </a:prstGeom>
        </p:spPr>
      </p:pic>
      <p:sp>
        <p:nvSpPr>
          <p:cNvPr id="189" name="직사각형 168"/>
          <p:cNvSpPr/>
          <p:nvPr/>
        </p:nvSpPr>
        <p:spPr>
          <a:xfrm>
            <a:off x="4909711" y="3253762"/>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90" name="직사각형 169"/>
          <p:cNvSpPr/>
          <p:nvPr/>
        </p:nvSpPr>
        <p:spPr>
          <a:xfrm>
            <a:off x="4909711" y="3519568"/>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191" name="직사각형 163"/>
          <p:cNvSpPr/>
          <p:nvPr/>
        </p:nvSpPr>
        <p:spPr>
          <a:xfrm>
            <a:off x="1659629" y="132569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192" name="직사각형 163"/>
          <p:cNvSpPr/>
          <p:nvPr/>
        </p:nvSpPr>
        <p:spPr>
          <a:xfrm>
            <a:off x="231966" y="945360"/>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195" name="직사각형 163"/>
          <p:cNvSpPr/>
          <p:nvPr/>
        </p:nvSpPr>
        <p:spPr>
          <a:xfrm>
            <a:off x="5527842" y="939718"/>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D3</a:t>
            </a:r>
            <a:endParaRPr lang="en-US" altLang="ko-KR" sz="800">
              <a:solidFill>
                <a:schemeClr val="lt1"/>
              </a:solidFill>
              <a:latin typeface="KoPub돋움체 Light"/>
              <a:ea typeface="KoPub돋움체 Light"/>
              <a:cs typeface="+mn-cs"/>
            </a:endParaRPr>
          </a:p>
        </p:txBody>
      </p:sp>
      <p:pic>
        <p:nvPicPr>
          <p:cNvPr id="196" name="그림 195"/>
          <p:cNvPicPr>
            <a:picLocks noChangeAspect="1"/>
          </p:cNvPicPr>
          <p:nvPr/>
        </p:nvPicPr>
        <p:blipFill rotWithShape="1">
          <a:blip r:embed="rId4"/>
          <a:stretch>
            <a:fillRect/>
          </a:stretch>
        </p:blipFill>
        <p:spPr>
          <a:xfrm>
            <a:off x="3501256" y="3650526"/>
            <a:ext cx="562905" cy="273706"/>
          </a:xfrm>
          <a:prstGeom prst="rect">
            <a:avLst/>
          </a:prstGeom>
          <a:ln w="28575">
            <a:solidFill>
              <a:schemeClr val="accent1"/>
            </a:solidFill>
          </a:ln>
        </p:spPr>
      </p:pic>
      <p:cxnSp>
        <p:nvCxnSpPr>
          <p:cNvPr id="197" name="직선 연결선 184"/>
          <p:cNvCxnSpPr/>
          <p:nvPr/>
        </p:nvCxnSpPr>
        <p:spPr>
          <a:xfrm flipV="1">
            <a:off x="4064712" y="3566609"/>
            <a:ext cx="177149" cy="77021"/>
          </a:xfrm>
          <a:prstGeom prst="line">
            <a:avLst/>
          </a:prstGeom>
          <a:ln w="2857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8" name="직사각형 169"/>
          <p:cNvSpPr/>
          <p:nvPr/>
        </p:nvSpPr>
        <p:spPr>
          <a:xfrm>
            <a:off x="3121167" y="371304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0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내 정보</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DP-1040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member/mypage.html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1" name="Group 369"/>
          <p:cNvGraphicFramePr>
            <a:graphicFrameLocks noGrp="1"/>
          </p:cNvGraphicFramePr>
          <p:nvPr/>
        </p:nvGraphicFramePr>
        <p:xfrm>
          <a:off x="6187558" y="326042"/>
          <a:ext cx="2744626" cy="939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로그인한 회원의 정보 표시</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로그인한 회원의 이름 표시</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sym typeface="Wingdings"/>
                        </a:rPr>
                        <a:t>로그인하면 로그인 버튼에서 로그아웃 버튼으로 변경</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2" name="Group 369"/>
          <p:cNvGraphicFramePr>
            <a:graphicFrameLocks noGrp="1"/>
          </p:cNvGraphicFramePr>
          <p:nvPr/>
        </p:nvGraphicFramePr>
        <p:xfrm>
          <a:off x="6187003" y="1282940"/>
          <a:ext cx="2744428" cy="1171140"/>
        </p:xfrm>
        <a:graphic>
          <a:graphicData uri="http://schemas.openxmlformats.org/drawingml/2006/table">
            <a:tbl>
              <a:tblPr firstRow="1" bandRow="1"/>
              <a:tblGrid>
                <a:gridCol w="323184"/>
                <a:gridCol w="646369"/>
                <a:gridCol w="1774875"/>
              </a:tblGrid>
              <a:tr h="136213">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50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회원정보 수정</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회원정보 수정 페이지로 이동</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71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sym typeface="Wingdings"/>
                        </a:rPr>
                        <a:t>회원탈퇴</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sym typeface="Wingdings"/>
                        </a:rPr>
                        <a:t>회원탈퇴 페이지로 이동</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회원목록</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회원목록 페이지로 이동 </a:t>
                      </a:r>
                      <a:r>
                        <a:rPr lang="en-US" altLang="ko-KR" sz="800">
                          <a:latin typeface="KoPub돋움체 Light"/>
                          <a:ea typeface="KoPub돋움체 Light"/>
                          <a:cs typeface="+mn-cs"/>
                        </a:rPr>
                        <a:t>(</a:t>
                      </a:r>
                      <a:r>
                        <a:rPr lang="ko-KR" altLang="en-US" sz="800">
                          <a:latin typeface="KoPub돋움체 Light"/>
                          <a:ea typeface="KoPub돋움체 Light"/>
                          <a:cs typeface="+mn-cs"/>
                        </a:rPr>
                        <a:t>관리자만 보임</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65</a:t>
            </a:fld>
            <a:endParaRPr lang="en-US" altLang="ko"/>
          </a:p>
        </p:txBody>
      </p:sp>
      <p:pic>
        <p:nvPicPr>
          <p:cNvPr id="197" name="그림 196"/>
          <p:cNvPicPr>
            <a:picLocks noChangeAspect="1"/>
          </p:cNvPicPr>
          <p:nvPr/>
        </p:nvPicPr>
        <p:blipFill rotWithShape="1">
          <a:blip r:embed="rId3"/>
          <a:stretch>
            <a:fillRect/>
          </a:stretch>
        </p:blipFill>
        <p:spPr>
          <a:xfrm>
            <a:off x="206776" y="772698"/>
            <a:ext cx="5885382" cy="4089193"/>
          </a:xfrm>
          <a:prstGeom prst="rect">
            <a:avLst/>
          </a:prstGeom>
        </p:spPr>
      </p:pic>
      <p:sp>
        <p:nvSpPr>
          <p:cNvPr id="198" name="직사각형 167"/>
          <p:cNvSpPr/>
          <p:nvPr/>
        </p:nvSpPr>
        <p:spPr>
          <a:xfrm>
            <a:off x="4763860" y="1748390"/>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199" name="직사각형 168"/>
          <p:cNvSpPr/>
          <p:nvPr/>
        </p:nvSpPr>
        <p:spPr>
          <a:xfrm>
            <a:off x="1295977" y="196295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200" name="직사각형 169"/>
          <p:cNvSpPr/>
          <p:nvPr/>
        </p:nvSpPr>
        <p:spPr>
          <a:xfrm>
            <a:off x="1291054" y="331735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01" name="직사각형 171"/>
          <p:cNvSpPr/>
          <p:nvPr/>
        </p:nvSpPr>
        <p:spPr>
          <a:xfrm>
            <a:off x="4763860" y="195952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V3</a:t>
            </a:r>
            <a:endParaRPr lang="en-US" altLang="ko-KR" sz="800">
              <a:solidFill>
                <a:srgbClr val="000000"/>
              </a:solidFill>
              <a:latin typeface="KoPub돋움체 Light"/>
              <a:ea typeface="KoPub돋움체 Light"/>
              <a:cs typeface="+mn-cs"/>
            </a:endParaRPr>
          </a:p>
        </p:txBody>
      </p:sp>
      <p:sp>
        <p:nvSpPr>
          <p:cNvPr id="202" name="직사각형 172"/>
          <p:cNvSpPr/>
          <p:nvPr/>
        </p:nvSpPr>
        <p:spPr>
          <a:xfrm>
            <a:off x="1291057" y="260013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V4</a:t>
            </a:r>
            <a:endParaRPr lang="en-US" altLang="ko-KR" sz="800">
              <a:solidFill>
                <a:srgbClr val="000000"/>
              </a:solidFill>
              <a:latin typeface="KoPub돋움체 Light"/>
              <a:ea typeface="KoPub돋움체 Light"/>
              <a:cs typeface="+mn-cs"/>
            </a:endParaRPr>
          </a:p>
        </p:txBody>
      </p:sp>
      <p:sp>
        <p:nvSpPr>
          <p:cNvPr id="203" name="직사각형 173"/>
          <p:cNvSpPr/>
          <p:nvPr/>
        </p:nvSpPr>
        <p:spPr>
          <a:xfrm>
            <a:off x="4763660" y="260013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V5</a:t>
            </a:r>
            <a:endParaRPr lang="en-US" altLang="ko-KR" sz="800">
              <a:solidFill>
                <a:srgbClr val="000000"/>
              </a:solidFill>
              <a:latin typeface="KoPub돋움체 Light"/>
              <a:ea typeface="KoPub돋움체 Light"/>
              <a:cs typeface="+mn-cs"/>
            </a:endParaRPr>
          </a:p>
        </p:txBody>
      </p:sp>
      <p:sp>
        <p:nvSpPr>
          <p:cNvPr id="204" name="직사각형 174"/>
          <p:cNvSpPr/>
          <p:nvPr/>
        </p:nvSpPr>
        <p:spPr>
          <a:xfrm>
            <a:off x="1291055" y="3017716"/>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V6</a:t>
            </a:r>
            <a:endParaRPr lang="en-US" altLang="ko-KR" sz="800">
              <a:solidFill>
                <a:srgbClr val="000000"/>
              </a:solidFill>
              <a:latin typeface="KoPub돋움체 Light"/>
              <a:ea typeface="KoPub돋움체 Light"/>
              <a:cs typeface="+mn-cs"/>
            </a:endParaRPr>
          </a:p>
        </p:txBody>
      </p:sp>
      <p:sp>
        <p:nvSpPr>
          <p:cNvPr id="205" name="직사각형 175"/>
          <p:cNvSpPr/>
          <p:nvPr/>
        </p:nvSpPr>
        <p:spPr>
          <a:xfrm>
            <a:off x="4763660" y="302239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V7</a:t>
            </a:r>
            <a:endParaRPr lang="en-US" altLang="ko-KR" sz="800">
              <a:solidFill>
                <a:srgbClr val="000000"/>
              </a:solidFill>
              <a:latin typeface="KoPub돋움체 Light"/>
              <a:ea typeface="KoPub돋움체 Light"/>
              <a:cs typeface="+mn-cs"/>
            </a:endParaRPr>
          </a:p>
        </p:txBody>
      </p:sp>
      <p:sp>
        <p:nvSpPr>
          <p:cNvPr id="206" name="직사각형 178"/>
          <p:cNvSpPr/>
          <p:nvPr/>
        </p:nvSpPr>
        <p:spPr>
          <a:xfrm>
            <a:off x="1291056" y="2383053"/>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C1</a:t>
            </a:r>
            <a:endParaRPr lang="en-US" altLang="ko-KR" sz="800">
              <a:solidFill>
                <a:srgbClr val="000000"/>
              </a:solidFill>
              <a:latin typeface="KoPub돋움체 Light"/>
              <a:ea typeface="KoPub돋움체 Light"/>
              <a:cs typeface="+mn-cs"/>
            </a:endParaRPr>
          </a:p>
        </p:txBody>
      </p:sp>
      <p:sp>
        <p:nvSpPr>
          <p:cNvPr id="207" name="직사각형 180"/>
          <p:cNvSpPr/>
          <p:nvPr/>
        </p:nvSpPr>
        <p:spPr>
          <a:xfrm>
            <a:off x="4763861" y="2385391"/>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C2</a:t>
            </a:r>
            <a:endParaRPr lang="en-US" altLang="ko-KR" sz="800">
              <a:solidFill>
                <a:srgbClr val="000000"/>
              </a:solidFill>
              <a:latin typeface="KoPub돋움체 Light"/>
              <a:ea typeface="KoPub돋움체 Light"/>
              <a:cs typeface="+mn-cs"/>
            </a:endParaRPr>
          </a:p>
        </p:txBody>
      </p:sp>
      <p:sp>
        <p:nvSpPr>
          <p:cNvPr id="208" name="직사각형 163"/>
          <p:cNvSpPr/>
          <p:nvPr/>
        </p:nvSpPr>
        <p:spPr>
          <a:xfrm>
            <a:off x="1299129" y="1748390"/>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09" name="직사각형 163"/>
          <p:cNvSpPr/>
          <p:nvPr/>
        </p:nvSpPr>
        <p:spPr>
          <a:xfrm>
            <a:off x="2427058" y="353136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21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23"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회원정보 수정</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DP-1050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 수정</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member/modify.html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4" name="Group 369"/>
          <p:cNvGraphicFramePr>
            <a:graphicFrameLocks noGrp="1"/>
          </p:cNvGraphicFramePr>
          <p:nvPr/>
        </p:nvGraphicFramePr>
        <p:xfrm>
          <a:off x="6182739" y="1934412"/>
          <a:ext cx="2744027" cy="222226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이름</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회원의 이름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또는 별명</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변경할 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lvl="0">
                        <a:defRPr/>
                      </a:pPr>
                      <a:r>
                        <a:rPr lang="ko-KR" altLang="en-US" sz="800">
                          <a:latin typeface="KoPub돋움체 Light"/>
                          <a:ea typeface="KoPub돋움체 Light"/>
                          <a:cs typeface="+mn-cs"/>
                        </a:rPr>
                        <a:t>비밀번호</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앞의 비밀번호와 일치해야만 수정 가능</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신장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체중</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몸무게</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V6</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이메일</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이메일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V7</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전화번호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전화번호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5" name="Group 369"/>
          <p:cNvGraphicFramePr>
            <a:graphicFrameLocks noGrp="1"/>
          </p:cNvGraphicFramePr>
          <p:nvPr/>
        </p:nvGraphicFramePr>
        <p:xfrm>
          <a:off x="6182338" y="1200458"/>
          <a:ext cx="2744428" cy="68844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수정하기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회원정보 </a:t>
                      </a:r>
                      <a:r>
                        <a:rPr lang="en-US" altLang="ko-KR" sz="800">
                          <a:latin typeface="KoPub돋움체 Light"/>
                          <a:ea typeface="KoPub돋움체 Light"/>
                          <a:cs typeface="+mn-cs"/>
                        </a:rPr>
                        <a:t>DB</a:t>
                      </a:r>
                      <a:r>
                        <a:rPr lang="ko-KR" altLang="en-US" sz="800">
                          <a:latin typeface="KoPub돋움체 Light"/>
                          <a:ea typeface="KoPub돋움체 Light"/>
                          <a:cs typeface="+mn-cs"/>
                        </a:rPr>
                        <a:t>에 입력한 정보로 수정한다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6" name="Group 369"/>
          <p:cNvGraphicFramePr>
            <a:graphicFrameLocks noGrp="1"/>
          </p:cNvGraphicFramePr>
          <p:nvPr/>
        </p:nvGraphicFramePr>
        <p:xfrm>
          <a:off x="6187558" y="326042"/>
          <a:ext cx="2744626" cy="831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a:t>
                      </a:r>
                      <a:r>
                        <a:rPr kumimoji="1" lang="en-US" altLang="ko-KR" sz="800" b="0" i="0" u="none" strike="noStrike" kern="1200" cap="none" normalizeH="0" baseline="0">
                          <a:solidFill>
                            <a:schemeClr val="tx1"/>
                          </a:solidFill>
                          <a:effectLst/>
                          <a:latin typeface="KoPub돋움체 Light"/>
                          <a:ea typeface="KoPub돋움체 Light"/>
                          <a:sym typeface="Wingdings"/>
                        </a:rPr>
                        <a:t>ID</a:t>
                      </a:r>
                      <a:r>
                        <a:rPr kumimoji="1" lang="ko-KR" altLang="en-US" sz="800" b="0" i="0" u="none" strike="noStrike" kern="1200" cap="none" normalizeH="0" baseline="0">
                          <a:solidFill>
                            <a:schemeClr val="tx1"/>
                          </a:solidFill>
                          <a:effectLst/>
                          <a:latin typeface="KoPub돋움체 Light"/>
                          <a:ea typeface="KoPub돋움체 Light"/>
                          <a:sym typeface="Wingdings"/>
                        </a:rPr>
                        <a:t> 표시</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변경할 수 없다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이메일과 전화번호를 제외한 입력정보는 모두 필수 입력 사항</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7" name="표 166"/>
          <p:cNvGraphicFramePr/>
          <p:nvPr/>
        </p:nvGraphicFramePr>
        <p:xfrm>
          <a:off x="6182338" y="4182506"/>
          <a:ext cx="2744027" cy="697965"/>
        </p:xfrm>
        <a:graphic>
          <a:graphicData uri="http://schemas.openxmlformats.org/drawingml/2006/table">
            <a:tbl>
              <a:tblPr firstRow="1" bandRow="1"/>
              <a:tblGrid>
                <a:gridCol w="330848"/>
                <a:gridCol w="2413179"/>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 성별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남</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여</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 생년월일</a:t>
                      </a:r>
                      <a:r>
                        <a:rPr kumimoji="1" lang="en-US" altLang="ko-KR" sz="800" b="0" i="0" u="none" strike="noStrike" kern="1200" cap="none" normalizeH="0" baseline="0">
                          <a:solidFill>
                            <a:schemeClr val="tx1"/>
                          </a:solidFill>
                          <a:effectLst/>
                          <a:latin typeface="KoPub돋움체 Light"/>
                          <a:ea typeface="KoPub돋움체 Light"/>
                          <a:sym typeface="Wingdings"/>
                        </a:rPr>
                        <a:t>(YYYY-MM-DD)</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64</a:t>
            </a:fld>
            <a:endParaRPr lang="en-US" altLang="ko"/>
          </a:p>
        </p:txBody>
      </p:sp>
      <p:pic>
        <p:nvPicPr>
          <p:cNvPr id="195" name="그림 194"/>
          <p:cNvPicPr>
            <a:picLocks noChangeAspect="1"/>
          </p:cNvPicPr>
          <p:nvPr/>
        </p:nvPicPr>
        <p:blipFill rotWithShape="1">
          <a:blip r:embed="rId3"/>
          <a:stretch>
            <a:fillRect/>
          </a:stretch>
        </p:blipFill>
        <p:spPr>
          <a:xfrm>
            <a:off x="206775" y="744957"/>
            <a:ext cx="5885382" cy="3936389"/>
          </a:xfrm>
          <a:prstGeom prst="rect">
            <a:avLst/>
          </a:prstGeom>
        </p:spPr>
      </p:pic>
      <p:sp>
        <p:nvSpPr>
          <p:cNvPr id="196" name="직사각형 168"/>
          <p:cNvSpPr/>
          <p:nvPr/>
        </p:nvSpPr>
        <p:spPr>
          <a:xfrm>
            <a:off x="1874791" y="264218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98" name="직사각형 163"/>
          <p:cNvSpPr/>
          <p:nvPr/>
        </p:nvSpPr>
        <p:spPr>
          <a:xfrm>
            <a:off x="1874791" y="178623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pic>
        <p:nvPicPr>
          <p:cNvPr id="200" name="그림 199"/>
          <p:cNvPicPr>
            <a:picLocks noChangeAspect="1"/>
          </p:cNvPicPr>
          <p:nvPr/>
        </p:nvPicPr>
        <p:blipFill rotWithShape="1">
          <a:blip r:embed="rId4"/>
          <a:stretch>
            <a:fillRect/>
          </a:stretch>
        </p:blipFill>
        <p:spPr>
          <a:xfrm>
            <a:off x="4232401" y="2960003"/>
            <a:ext cx="2143424" cy="700185"/>
          </a:xfrm>
          <a:prstGeom prst="rect">
            <a:avLst/>
          </a:prstGeom>
          <a:ln w="28575">
            <a:solidFill>
              <a:schemeClr val="accent1"/>
            </a:solidFill>
          </a:ln>
        </p:spPr>
      </p:pic>
      <p:cxnSp>
        <p:nvCxnSpPr>
          <p:cNvPr id="201" name="직선 연결선 200"/>
          <p:cNvCxnSpPr/>
          <p:nvPr/>
        </p:nvCxnSpPr>
        <p:spPr>
          <a:xfrm>
            <a:off x="4083844" y="2826544"/>
            <a:ext cx="142893" cy="142892"/>
          </a:xfrm>
          <a:prstGeom prst="line">
            <a:avLst/>
          </a:prstGeom>
          <a:ln w="2857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2" name="직사각형 168"/>
          <p:cNvSpPr/>
          <p:nvPr/>
        </p:nvSpPr>
        <p:spPr>
          <a:xfrm>
            <a:off x="5619931" y="316005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03" name="직사각형 163"/>
          <p:cNvSpPr/>
          <p:nvPr/>
        </p:nvSpPr>
        <p:spPr>
          <a:xfrm>
            <a:off x="4226737" y="273521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204" name="직사각형 168"/>
          <p:cNvSpPr/>
          <p:nvPr/>
        </p:nvSpPr>
        <p:spPr>
          <a:xfrm>
            <a:off x="5977092" y="316005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0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5"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회원탈퇴</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DP-1060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회원탈퇴</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member/withdrawal.html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7" name="Group 369"/>
          <p:cNvGraphicFramePr>
            <a:graphicFrameLocks noGrp="1"/>
          </p:cNvGraphicFramePr>
          <p:nvPr/>
        </p:nvGraphicFramePr>
        <p:xfrm>
          <a:off x="6187558" y="326042"/>
          <a:ext cx="2744626" cy="831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탈퇴할 회원의 정보</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a:t>
                      </a:r>
                      <a:r>
                        <a:rPr kumimoji="1" lang="en-US" altLang="ko-KR" sz="800" b="0" i="0" u="none" strike="noStrike" kern="1200" cap="none" normalizeH="0" baseline="0">
                          <a:solidFill>
                            <a:schemeClr val="tx1"/>
                          </a:solidFill>
                          <a:effectLst/>
                          <a:latin typeface="KoPub돋움체 Light"/>
                          <a:ea typeface="KoPub돋움체 Light"/>
                          <a:sym typeface="Wingdings"/>
                        </a:rPr>
                        <a:t>ID</a:t>
                      </a:r>
                      <a:r>
                        <a:rPr kumimoji="1" lang="ko-KR" altLang="en-US" sz="800" b="0" i="0" u="none" strike="noStrike" kern="1200" cap="none" normalizeH="0" baseline="0">
                          <a:solidFill>
                            <a:schemeClr val="tx1"/>
                          </a:solidFill>
                          <a:effectLst/>
                          <a:latin typeface="KoPub돋움체 Light"/>
                          <a:ea typeface="KoPub돋움체 Light"/>
                          <a:sym typeface="Wingdings"/>
                        </a:rPr>
                        <a:t>와 이름만 표시한다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회원탈퇴 버튼을 누르면 탈퇴 의사를 확인하는 알림창 생성</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 name="Group 369"/>
          <p:cNvGraphicFramePr>
            <a:graphicFrameLocks noGrp="1"/>
          </p:cNvGraphicFramePr>
          <p:nvPr/>
        </p:nvGraphicFramePr>
        <p:xfrm>
          <a:off x="6187003" y="1282940"/>
          <a:ext cx="2744428" cy="1409265"/>
        </p:xfrm>
        <a:graphic>
          <a:graphicData uri="http://schemas.openxmlformats.org/drawingml/2006/table">
            <a:tbl>
              <a:tblPr firstRow="1" bandRow="1"/>
              <a:tblGrid>
                <a:gridCol w="323184"/>
                <a:gridCol w="646369"/>
                <a:gridCol w="1774875"/>
              </a:tblGrid>
              <a:tr h="136213">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50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회원탈퇴</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회원탈퇴 과정을 진행</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71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lvl="0">
                        <a:defRPr/>
                      </a:pPr>
                      <a:r>
                        <a:rPr lang="ko-KR" altLang="en-US" sz="800">
                          <a:latin typeface="KoPub돋움체 Light"/>
                          <a:ea typeface="KoPub돋움체 Light"/>
                          <a:cs typeface="+mn-cs"/>
                        </a:rPr>
                        <a:t>회원탈퇴</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en-US" altLang="ko-KR" sz="800">
                        <a:latin typeface="KoPub돋움체 Light"/>
                        <a:ea typeface="KoPub돋움체 Light"/>
                        <a:cs typeface="+mn-c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확인을 누르면 탈퇴 처리</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회원탈퇴</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취소</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취소를 누르면 회원탈퇴 진행이 중단되고 알림창이 사라진다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65</a:t>
            </a:fld>
            <a:endParaRPr lang="en-US" altLang="ko"/>
          </a:p>
        </p:txBody>
      </p:sp>
      <p:pic>
        <p:nvPicPr>
          <p:cNvPr id="199" name="그림 198"/>
          <p:cNvPicPr>
            <a:picLocks noChangeAspect="1"/>
          </p:cNvPicPr>
          <p:nvPr/>
        </p:nvPicPr>
        <p:blipFill rotWithShape="1">
          <a:blip r:embed="rId3"/>
          <a:stretch>
            <a:fillRect/>
          </a:stretch>
        </p:blipFill>
        <p:spPr>
          <a:xfrm>
            <a:off x="206775" y="741903"/>
            <a:ext cx="4986468" cy="4183387"/>
          </a:xfrm>
          <a:prstGeom prst="rect">
            <a:avLst/>
          </a:prstGeom>
        </p:spPr>
      </p:pic>
      <p:sp>
        <p:nvSpPr>
          <p:cNvPr id="201" name="직사각형 168"/>
          <p:cNvSpPr/>
          <p:nvPr/>
        </p:nvSpPr>
        <p:spPr>
          <a:xfrm>
            <a:off x="2022550" y="3679294"/>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02" name="직사각형 168"/>
          <p:cNvSpPr/>
          <p:nvPr/>
        </p:nvSpPr>
        <p:spPr>
          <a:xfrm>
            <a:off x="3042441" y="368167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03" name="직사각형 168"/>
          <p:cNvSpPr/>
          <p:nvPr/>
        </p:nvSpPr>
        <p:spPr>
          <a:xfrm>
            <a:off x="2550216" y="4123453"/>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05" name="직사각형 204"/>
          <p:cNvSpPr/>
          <p:nvPr/>
        </p:nvSpPr>
        <p:spPr>
          <a:xfrm>
            <a:off x="840488" y="1670101"/>
            <a:ext cx="412362"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6" name="직사각형 205"/>
          <p:cNvSpPr/>
          <p:nvPr/>
        </p:nvSpPr>
        <p:spPr>
          <a:xfrm>
            <a:off x="1570178" y="1672606"/>
            <a:ext cx="412362"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7" name="직사각형 206"/>
          <p:cNvSpPr/>
          <p:nvPr/>
        </p:nvSpPr>
        <p:spPr>
          <a:xfrm>
            <a:off x="2458791" y="1670385"/>
            <a:ext cx="871188"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8" name="직사각형 207"/>
          <p:cNvSpPr/>
          <p:nvPr/>
        </p:nvSpPr>
        <p:spPr>
          <a:xfrm>
            <a:off x="3606454" y="1662185"/>
            <a:ext cx="412362"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9" name="직사각형 163"/>
          <p:cNvSpPr/>
          <p:nvPr/>
        </p:nvSpPr>
        <p:spPr>
          <a:xfrm>
            <a:off x="716836" y="122774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1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6"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 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DP-1070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a:t>
                      </a:r>
                      <a:r>
                        <a:rPr kumimoji="1" lang="en-US" altLang="ko-KR" sz="800" b="0" i="0" u="none" strike="noStrike" cap="none" normalizeH="0" baseline="0">
                          <a:solidFill>
                            <a:schemeClr val="tx1"/>
                          </a:solidFill>
                          <a:effectLst/>
                          <a:latin typeface="KoPub돋움체 Light"/>
                          <a:ea typeface="KoPub돋움체 Light"/>
                          <a:cs typeface="+mn-cs"/>
                        </a:rPr>
                        <a:t> &gt; </a:t>
                      </a:r>
                      <a:r>
                        <a:rPr kumimoji="1" lang="ko-KR" altLang="en-US" sz="800" b="0" i="0" u="none" strike="noStrike" cap="none" normalizeH="0" baseline="0">
                          <a:solidFill>
                            <a:schemeClr val="tx1"/>
                          </a:solidFill>
                          <a:effectLst/>
                          <a:latin typeface="KoPub돋움체 Light"/>
                          <a:ea typeface="KoPub돋움체 Light"/>
                          <a:cs typeface="+mn-cs"/>
                        </a:rPr>
                        <a:t>회원 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member/member_list.html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7" name="Group 369"/>
          <p:cNvGraphicFramePr>
            <a:graphicFrameLocks noGrp="1"/>
          </p:cNvGraphicFramePr>
          <p:nvPr/>
        </p:nvGraphicFramePr>
        <p:xfrm>
          <a:off x="6187558" y="326042"/>
          <a:ext cx="2744626" cy="9646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관리자만 접속할 수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회원의 </a:t>
                      </a:r>
                      <a:r>
                        <a:rPr kumimoji="1" lang="en-US" altLang="ko-KR" sz="800" b="0" i="0" u="none" strike="noStrike" kern="1200" cap="none" normalizeH="0" baseline="0">
                          <a:solidFill>
                            <a:schemeClr val="tx1"/>
                          </a:solidFill>
                          <a:effectLst/>
                          <a:latin typeface="KoPub돋움체 Light"/>
                          <a:ea typeface="KoPub돋움체 Light"/>
                          <a:sym typeface="Wingdings"/>
                        </a:rPr>
                        <a:t>ID, </a:t>
                      </a:r>
                      <a:r>
                        <a:rPr kumimoji="1" lang="ko-KR" altLang="en-US" sz="800" b="0" i="0" u="none" strike="noStrike" kern="1200" cap="none" normalizeH="0" baseline="0">
                          <a:solidFill>
                            <a:schemeClr val="tx1"/>
                          </a:solidFill>
                          <a:effectLst/>
                          <a:latin typeface="KoPub돋움체 Light"/>
                          <a:ea typeface="KoPub돋움체 Light"/>
                          <a:sym typeface="Wingdings"/>
                        </a:rPr>
                        <a:t>이름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이메일</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전화번호</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가입일만 표시한다</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기준은 연락 가능 여부</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그 외의 신체정보 등은 따로 표시하지 않지만</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a:t>
                      </a:r>
                      <a:r>
                        <a:rPr kumimoji="1" lang="en-US" altLang="ko-KR" sz="800" b="0" i="0" u="none" strike="noStrike" kern="1200" cap="none" normalizeH="0" baseline="0">
                          <a:solidFill>
                            <a:schemeClr val="tx1"/>
                          </a:solidFill>
                          <a:effectLst/>
                          <a:latin typeface="KoPub돋움체 Light"/>
                          <a:ea typeface="KoPub돋움체 Light"/>
                          <a:sym typeface="Wingdings"/>
                        </a:rPr>
                        <a:t>DB</a:t>
                      </a:r>
                      <a:r>
                        <a:rPr kumimoji="1" lang="ko-KR" altLang="en-US" sz="800" b="0" i="0" u="none" strike="noStrike" kern="1200" cap="none" normalizeH="0" baseline="0">
                          <a:solidFill>
                            <a:schemeClr val="tx1"/>
                          </a:solidFill>
                          <a:effectLst/>
                          <a:latin typeface="KoPub돋움체 Light"/>
                          <a:ea typeface="KoPub돋움체 Light"/>
                          <a:sym typeface="Wingdings"/>
                        </a:rPr>
                        <a:t>에는 저장되어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 name="Group 369"/>
          <p:cNvGraphicFramePr>
            <a:graphicFrameLocks noGrp="1"/>
          </p:cNvGraphicFramePr>
          <p:nvPr/>
        </p:nvGraphicFramePr>
        <p:xfrm>
          <a:off x="6187558" y="1368614"/>
          <a:ext cx="2744428" cy="1514040"/>
        </p:xfrm>
        <a:graphic>
          <a:graphicData uri="http://schemas.openxmlformats.org/drawingml/2006/table">
            <a:tbl>
              <a:tblPr firstRow="1" bandRow="1"/>
              <a:tblGrid>
                <a:gridCol w="323184"/>
                <a:gridCol w="646369"/>
                <a:gridCol w="1774875"/>
              </a:tblGrid>
              <a:tr h="136213">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50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페이지 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페이지는 검은색으로 표시. 다른 페이지 번호를 누르면 해당 페이지로 이동한다.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71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sym typeface="Wingdings"/>
                        </a:rPr>
                        <a:t>이전</a:t>
                      </a:r>
                      <a:r>
                        <a:rPr kumimoji="1" lang="en-US" altLang="ko-KR" sz="800" b="0" i="0" u="none" strike="noStrike" kern="1200" cap="none" normalizeH="0" baseline="0">
                          <a:solidFill>
                            <a:schemeClr val="tx1"/>
                          </a:solidFill>
                          <a:latin typeface="KoPub돋움체 Light"/>
                          <a:ea typeface="KoPub돋움체 Light"/>
                          <a:sym typeface="Wingdings"/>
                        </a:rPr>
                        <a:t>/</a:t>
                      </a:r>
                      <a:r>
                        <a:rPr kumimoji="1" lang="ko-KR" altLang="en-US" sz="800" b="0" i="0" u="none" strike="noStrike" kern="1200" cap="none" normalizeH="0" baseline="0">
                          <a:solidFill>
                            <a:schemeClr val="tx1"/>
                          </a:solidFill>
                          <a:latin typeface="KoPub돋움체 Light"/>
                          <a:ea typeface="KoPub돋움체 Light"/>
                          <a:sym typeface="Wingdings"/>
                        </a:rPr>
                        <a:t>다음</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 번호에서 </a:t>
                      </a:r>
                      <a:r>
                        <a:rPr lang="en-US" altLang="ko-KR" sz="800">
                          <a:latin typeface="KoPub돋움체 Light"/>
                          <a:ea typeface="KoPub돋움체 Light"/>
                          <a:cs typeface="+mn-cs"/>
                        </a:rPr>
                        <a:t>-1</a:t>
                      </a:r>
                      <a:r>
                        <a:rPr lang="ko-KR" altLang="en-US" sz="800">
                          <a:latin typeface="KoPub돋움체 Light"/>
                          <a:ea typeface="KoPub돋움체 Light"/>
                          <a:cs typeface="+mn-cs"/>
                        </a:rPr>
                        <a:t> 또는 </a:t>
                      </a:r>
                      <a:r>
                        <a:rPr lang="en-US" altLang="ko-KR" sz="800">
                          <a:latin typeface="KoPub돋움체 Light"/>
                          <a:ea typeface="KoPub돋움체 Light"/>
                          <a:cs typeface="+mn-cs"/>
                        </a:rPr>
                        <a:t>+1</a:t>
                      </a:r>
                      <a:r>
                        <a:rPr lang="ko-KR" altLang="en-US" sz="800">
                          <a:latin typeface="KoPub돋움체 Light"/>
                          <a:ea typeface="KoPub돋움체 Light"/>
                          <a:cs typeface="+mn-cs"/>
                        </a:rPr>
                        <a:t> 페이지 번호의 목록을 보여준다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회원정보 페이지로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a:t>
            </a:fld>
            <a:endParaRPr lang="ko" altLang="en-US"/>
          </a:p>
        </p:txBody>
      </p:sp>
      <p:pic>
        <p:nvPicPr>
          <p:cNvPr id="15" name="그림 14"/>
          <p:cNvPicPr>
            <a:picLocks noChangeAspect="1"/>
          </p:cNvPicPr>
          <p:nvPr/>
        </p:nvPicPr>
        <p:blipFill rotWithShape="1">
          <a:blip r:embed="rId2"/>
          <a:stretch>
            <a:fillRect/>
          </a:stretch>
        </p:blipFill>
        <p:spPr>
          <a:xfrm>
            <a:off x="653357" y="474431"/>
            <a:ext cx="7837285" cy="4324327"/>
          </a:xfrm>
          <a:prstGeom prst="rect">
            <a:avLst/>
          </a:prstGeom>
        </p:spPr>
      </p:pic>
      <p:sp>
        <p:nvSpPr>
          <p:cNvPr id="17"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4.</a:t>
            </a:r>
            <a:r>
              <a:rPr lang="ko-KR" altLang="en-US" sz="1600" b="1">
                <a:solidFill>
                  <a:schemeClr val="lt1"/>
                </a:solidFill>
                <a:latin typeface="KoPub돋움체 Light"/>
                <a:ea typeface="KoPub돋움체 Light"/>
                <a:cs typeface="+mn-cs"/>
              </a:rPr>
              <a:t> 프로젝트 일정</a:t>
            </a:r>
            <a:endParaRPr lang="ko-KR" altLang="en-US"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66</a:t>
            </a:fld>
            <a:endParaRPr lang="en-US" altLang="ko"/>
          </a:p>
        </p:txBody>
      </p:sp>
      <p:pic>
        <p:nvPicPr>
          <p:cNvPr id="195" name="그림 194"/>
          <p:cNvPicPr>
            <a:picLocks noChangeAspect="1"/>
          </p:cNvPicPr>
          <p:nvPr/>
        </p:nvPicPr>
        <p:blipFill rotWithShape="1">
          <a:blip r:embed="rId3"/>
          <a:stretch>
            <a:fillRect/>
          </a:stretch>
        </p:blipFill>
        <p:spPr>
          <a:xfrm>
            <a:off x="206775" y="758468"/>
            <a:ext cx="5217280" cy="4165442"/>
          </a:xfrm>
          <a:prstGeom prst="rect">
            <a:avLst/>
          </a:prstGeom>
        </p:spPr>
      </p:pic>
      <p:sp>
        <p:nvSpPr>
          <p:cNvPr id="199" name="직사각형 163"/>
          <p:cNvSpPr/>
          <p:nvPr/>
        </p:nvSpPr>
        <p:spPr>
          <a:xfrm>
            <a:off x="218145" y="891105"/>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0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이용약관 및 개인정보처리방침</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DP-1080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이용약관</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footer/terms.html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9"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로그인하지 않아도 볼 수 있다</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67</a:t>
            </a:fld>
            <a:endParaRPr lang="en-US" altLang="ko"/>
          </a:p>
        </p:txBody>
      </p:sp>
      <p:pic>
        <p:nvPicPr>
          <p:cNvPr id="217" name="그림 216"/>
          <p:cNvPicPr>
            <a:picLocks noChangeAspect="1"/>
          </p:cNvPicPr>
          <p:nvPr/>
        </p:nvPicPr>
        <p:blipFill rotWithShape="1">
          <a:blip r:embed="rId3"/>
          <a:stretch>
            <a:fillRect/>
          </a:stretch>
        </p:blipFill>
        <p:spPr>
          <a:xfrm>
            <a:off x="206775" y="741903"/>
            <a:ext cx="5582423" cy="4183387"/>
          </a:xfrm>
          <a:prstGeom prst="rect">
            <a:avLst/>
          </a:prstGeom>
        </p:spPr>
      </p:pic>
      <p:sp>
        <p:nvSpPr>
          <p:cNvPr id="218" name="직사각형 167"/>
          <p:cNvSpPr/>
          <p:nvPr/>
        </p:nvSpPr>
        <p:spPr>
          <a:xfrm>
            <a:off x="573260" y="1811911"/>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219" name="직사각형 168"/>
          <p:cNvSpPr/>
          <p:nvPr/>
        </p:nvSpPr>
        <p:spPr>
          <a:xfrm>
            <a:off x="573260" y="2283104"/>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220" name="직사각형 169"/>
          <p:cNvSpPr/>
          <p:nvPr/>
        </p:nvSpPr>
        <p:spPr>
          <a:xfrm>
            <a:off x="2624006" y="354829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21" name="직사각형 169"/>
          <p:cNvSpPr/>
          <p:nvPr/>
        </p:nvSpPr>
        <p:spPr>
          <a:xfrm>
            <a:off x="3134292" y="354906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22" name="직사각형 169"/>
          <p:cNvSpPr/>
          <p:nvPr/>
        </p:nvSpPr>
        <p:spPr>
          <a:xfrm>
            <a:off x="4168699" y="384253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pic>
        <p:nvPicPr>
          <p:cNvPr id="223" name="그림 222"/>
          <p:cNvPicPr>
            <a:picLocks noChangeAspect="1"/>
          </p:cNvPicPr>
          <p:nvPr/>
        </p:nvPicPr>
        <p:blipFill rotWithShape="1">
          <a:blip r:embed="rId4"/>
          <a:stretch>
            <a:fillRect/>
          </a:stretch>
        </p:blipFill>
        <p:spPr>
          <a:xfrm>
            <a:off x="3976394" y="3496786"/>
            <a:ext cx="697919" cy="305625"/>
          </a:xfrm>
          <a:prstGeom prst="rect">
            <a:avLst/>
          </a:prstGeom>
          <a:ln w="28575">
            <a:solidFill>
              <a:schemeClr val="accent1"/>
            </a:solidFill>
          </a:ln>
        </p:spPr>
      </p:pic>
      <p:cxnSp>
        <p:nvCxnSpPr>
          <p:cNvPr id="224" name="직선 화살표 연결선 223"/>
          <p:cNvCxnSpPr/>
          <p:nvPr/>
        </p:nvCxnSpPr>
        <p:spPr>
          <a:xfrm rot="10800000">
            <a:off x="3638587" y="3350644"/>
            <a:ext cx="342162" cy="129467"/>
          </a:xfrm>
          <a:prstGeom prst="straightConnector1">
            <a:avLst/>
          </a:prstGeom>
          <a:ln w="28575">
            <a:solidFill>
              <a:schemeClr val="accent1">
                <a:shade val="95000"/>
                <a:satMod val="10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5" name="직사각형 163"/>
          <p:cNvSpPr/>
          <p:nvPr/>
        </p:nvSpPr>
        <p:spPr>
          <a:xfrm>
            <a:off x="2147347" y="2044497"/>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7"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문의하기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DP-1090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footer/inquiry_form.html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8" name="Group 369"/>
          <p:cNvGraphicFramePr>
            <a:graphicFrameLocks noGrp="1"/>
          </p:cNvGraphicFramePr>
          <p:nvPr/>
        </p:nvGraphicFramePr>
        <p:xfrm>
          <a:off x="6187558" y="2731600"/>
          <a:ext cx="2744027" cy="93931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제목</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문의글의 제목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문의글의 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 name="Group 369"/>
          <p:cNvGraphicFramePr>
            <a:graphicFrameLocks noGrp="1"/>
          </p:cNvGraphicFramePr>
          <p:nvPr/>
        </p:nvGraphicFramePr>
        <p:xfrm>
          <a:off x="6187558" y="1310936"/>
          <a:ext cx="2744428" cy="139974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 보내기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회원이 관리자에게 문의 등록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메인 메뉴로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관리자</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페이지</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관리자에게 보낸 문의 내역을 확인할 수 있는 페이지로 이동</a:t>
                      </a:r>
                      <a:r>
                        <a:rPr lang="en-US" altLang="ko-KR" sz="800">
                          <a:latin typeface="KoPub돋움체 Light"/>
                          <a:ea typeface="KoPub돋움체 Light"/>
                          <a:cs typeface="+mn-cs"/>
                        </a:rPr>
                        <a:t>.</a:t>
                      </a:r>
                      <a:r>
                        <a:rPr lang="ko-KR" altLang="en-US" sz="800">
                          <a:latin typeface="KoPub돋움체 Light"/>
                          <a:ea typeface="KoPub돋움체 Light"/>
                          <a:cs typeface="+mn-cs"/>
                        </a:rPr>
                        <a:t> 관리자로 로그인할 때만 표시된다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0" name="Group 369"/>
          <p:cNvGraphicFramePr>
            <a:graphicFrameLocks noGrp="1"/>
          </p:cNvGraphicFramePr>
          <p:nvPr/>
        </p:nvGraphicFramePr>
        <p:xfrm>
          <a:off x="6187558" y="326042"/>
          <a:ext cx="2744626" cy="9646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이메일을 등록한 회원만 들어갈 수 있다</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제목 또는 내용을 입력하지 않은 상태에서 문의 보내기 버튼을 누르면 나타나는 메시지</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두 항목 모두 채워야 문의 보내기를 할 수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68</a:t>
            </a:fld>
            <a:endParaRPr lang="en-US" altLang="ko"/>
          </a:p>
        </p:txBody>
      </p:sp>
      <p:pic>
        <p:nvPicPr>
          <p:cNvPr id="216" name="그림 215"/>
          <p:cNvPicPr>
            <a:picLocks noChangeAspect="1"/>
          </p:cNvPicPr>
          <p:nvPr/>
        </p:nvPicPr>
        <p:blipFill rotWithShape="1">
          <a:blip r:embed="rId3"/>
          <a:stretch>
            <a:fillRect/>
          </a:stretch>
        </p:blipFill>
        <p:spPr>
          <a:xfrm>
            <a:off x="206775" y="741903"/>
            <a:ext cx="5694054" cy="4183387"/>
          </a:xfrm>
          <a:prstGeom prst="rect">
            <a:avLst/>
          </a:prstGeom>
        </p:spPr>
      </p:pic>
      <p:sp>
        <p:nvSpPr>
          <p:cNvPr id="217" name="직사각형 169"/>
          <p:cNvSpPr/>
          <p:nvPr/>
        </p:nvSpPr>
        <p:spPr>
          <a:xfrm>
            <a:off x="2258910" y="177588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18" name="직사각형 169"/>
          <p:cNvSpPr/>
          <p:nvPr/>
        </p:nvSpPr>
        <p:spPr>
          <a:xfrm>
            <a:off x="3225013" y="295230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19" name="직사각형 163"/>
          <p:cNvSpPr/>
          <p:nvPr/>
        </p:nvSpPr>
        <p:spPr>
          <a:xfrm>
            <a:off x="270330" y="915738"/>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20" name="직사각형 169"/>
          <p:cNvSpPr/>
          <p:nvPr/>
        </p:nvSpPr>
        <p:spPr>
          <a:xfrm>
            <a:off x="2897148" y="341695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23" name="직사각형 222"/>
          <p:cNvSpPr/>
          <p:nvPr/>
        </p:nvSpPr>
        <p:spPr>
          <a:xfrm>
            <a:off x="776272" y="1780643"/>
            <a:ext cx="412362" cy="1013524"/>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24" name="직사각형 223"/>
          <p:cNvSpPr/>
          <p:nvPr/>
        </p:nvSpPr>
        <p:spPr>
          <a:xfrm>
            <a:off x="1628760" y="1775881"/>
            <a:ext cx="412362" cy="1013524"/>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2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4"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문의</a:t>
                      </a:r>
                      <a:r>
                        <a:rPr kumimoji="1" lang="en-US" altLang="ko-KR" sz="800" b="0" i="0" u="none" strike="noStrike" cap="none" normalizeH="0" baseline="0">
                          <a:solidFill>
                            <a:schemeClr val="tx1"/>
                          </a:solidFill>
                          <a:effectLst/>
                          <a:latin typeface="KoPub돋움체 Light"/>
                          <a:ea typeface="KoPub돋움체 Light"/>
                          <a:cs typeface="+mn-cs"/>
                        </a:rPr>
                        <a:t> </a:t>
                      </a:r>
                      <a:r>
                        <a:rPr kumimoji="1" lang="ko-KR" altLang="en-US" sz="800" b="0" i="0" u="none" strike="noStrike" cap="none" normalizeH="0" baseline="0">
                          <a:solidFill>
                            <a:schemeClr val="tx1"/>
                          </a:solidFill>
                          <a:effectLst/>
                          <a:latin typeface="KoPub돋움체 Light"/>
                          <a:ea typeface="KoPub돋움체 Light"/>
                          <a:cs typeface="+mn-cs"/>
                        </a:rPr>
                        <a:t>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DP-1100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문의하기 </a:t>
                      </a:r>
                      <a:r>
                        <a:rPr kumimoji="1" lang="en-US" altLang="ko-KR" sz="800" b="0" i="0" u="none" strike="noStrike" cap="none" normalizeH="0" baseline="0">
                          <a:solidFill>
                            <a:schemeClr val="tx1"/>
                          </a:solidFill>
                          <a:effectLst/>
                          <a:latin typeface="KoPub돋움체 Light"/>
                          <a:ea typeface="KoPub돋움체 Light"/>
                          <a:cs typeface="+mn-cs"/>
                        </a:rPr>
                        <a:t>&gt; </a:t>
                      </a:r>
                      <a:r>
                        <a:rPr kumimoji="1" lang="ko-KR" altLang="en-US" sz="800" b="0" i="0" u="none" strike="noStrike" cap="none" normalizeH="0" baseline="0">
                          <a:solidFill>
                            <a:schemeClr val="tx1"/>
                          </a:solidFill>
                          <a:effectLst/>
                          <a:latin typeface="KoPub돋움체 Light"/>
                          <a:ea typeface="KoPub돋움체 Light"/>
                          <a:cs typeface="+mn-cs"/>
                        </a:rPr>
                        <a:t>문의 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footer/inquiry_list.html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5" name="Group 369"/>
          <p:cNvGraphicFramePr>
            <a:graphicFrameLocks noGrp="1"/>
          </p:cNvGraphicFramePr>
          <p:nvPr/>
        </p:nvGraphicFramePr>
        <p:xfrm>
          <a:off x="6187558" y="1310936"/>
          <a:ext cx="2744428" cy="139974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문의글</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제목을 클릭하면 개별 문의글로 이동한다</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페이지 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페이지는 검은색으로 표시. 다른 페이지 번호를 누르면 해당 페이지로 이동한다.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메인 메뉴로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6"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관리자만 들어갈 수 있다</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69</a:t>
            </a:fld>
            <a:endParaRPr lang="en-US" altLang="ko"/>
          </a:p>
        </p:txBody>
      </p:sp>
      <p:pic>
        <p:nvPicPr>
          <p:cNvPr id="226" name="그림 225"/>
          <p:cNvPicPr>
            <a:picLocks noChangeAspect="1"/>
          </p:cNvPicPr>
          <p:nvPr/>
        </p:nvPicPr>
        <p:blipFill rotWithShape="1">
          <a:blip r:embed="rId3"/>
          <a:stretch>
            <a:fillRect/>
          </a:stretch>
        </p:blipFill>
        <p:spPr>
          <a:xfrm>
            <a:off x="206775" y="744104"/>
            <a:ext cx="5885382" cy="4180952"/>
          </a:xfrm>
          <a:prstGeom prst="rect">
            <a:avLst/>
          </a:prstGeom>
        </p:spPr>
      </p:pic>
      <p:sp>
        <p:nvSpPr>
          <p:cNvPr id="227" name="직사각형 167"/>
          <p:cNvSpPr/>
          <p:nvPr/>
        </p:nvSpPr>
        <p:spPr>
          <a:xfrm>
            <a:off x="837983" y="3848405"/>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229" name="직사각형 169"/>
          <p:cNvSpPr/>
          <p:nvPr/>
        </p:nvSpPr>
        <p:spPr>
          <a:xfrm>
            <a:off x="1364373" y="4358187"/>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0" name="직사각형 169"/>
          <p:cNvSpPr/>
          <p:nvPr/>
        </p:nvSpPr>
        <p:spPr>
          <a:xfrm>
            <a:off x="1926604" y="4358187"/>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32" name="직사각형 163"/>
          <p:cNvSpPr/>
          <p:nvPr/>
        </p:nvSpPr>
        <p:spPr>
          <a:xfrm>
            <a:off x="835164" y="2571225"/>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33" name="직사각형 163"/>
          <p:cNvSpPr/>
          <p:nvPr/>
        </p:nvSpPr>
        <p:spPr>
          <a:xfrm>
            <a:off x="835164" y="340785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235" name="직사각형 234"/>
          <p:cNvSpPr/>
          <p:nvPr/>
        </p:nvSpPr>
        <p:spPr>
          <a:xfrm>
            <a:off x="1933553" y="1676358"/>
            <a:ext cx="961205" cy="457242"/>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3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5"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문의 상세보기 </a:t>
                      </a:r>
                      <a:r>
                        <a:rPr kumimoji="1" lang="en-US" altLang="ko-KR" sz="800" b="0" i="0" u="none" strike="noStrike" cap="none" normalizeH="0" baseline="0">
                          <a:solidFill>
                            <a:schemeClr val="tx1"/>
                          </a:solidFill>
                          <a:effectLst/>
                          <a:latin typeface="KoPub돋움체 Light"/>
                          <a:ea typeface="KoPub돋움체 Light"/>
                          <a:cs typeface="+mn-cs"/>
                        </a:rPr>
                        <a:t>&amp;</a:t>
                      </a:r>
                      <a:r>
                        <a:rPr kumimoji="1" lang="ko-KR" altLang="en-US" sz="800" b="0" i="0" u="none" strike="noStrike" cap="none" normalizeH="0" baseline="0">
                          <a:solidFill>
                            <a:schemeClr val="tx1"/>
                          </a:solidFill>
                          <a:effectLst/>
                          <a:latin typeface="KoPub돋움체 Light"/>
                          <a:ea typeface="KoPub돋움체 Light"/>
                          <a:cs typeface="+mn-cs"/>
                        </a:rPr>
                        <a:t> 답변하기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문의하기 </a:t>
                      </a:r>
                      <a:r>
                        <a:rPr kumimoji="1" lang="en-US" altLang="ko-KR" sz="800" b="0" i="0" u="none" strike="noStrike" cap="none" normalizeH="0" baseline="0">
                          <a:solidFill>
                            <a:schemeClr val="tx1"/>
                          </a:solidFill>
                          <a:effectLst/>
                          <a:latin typeface="KoPub돋움체 Light"/>
                          <a:ea typeface="KoPub돋움체 Light"/>
                          <a:cs typeface="+mn-cs"/>
                        </a:rPr>
                        <a:t>&gt; </a:t>
                      </a:r>
                      <a:r>
                        <a:rPr kumimoji="1" lang="ko-KR" altLang="en-US" sz="800" b="0" i="0" u="none" strike="noStrike" cap="none" normalizeH="0" baseline="0">
                          <a:solidFill>
                            <a:schemeClr val="tx1"/>
                          </a:solidFill>
                          <a:effectLst/>
                          <a:latin typeface="KoPub돋움체 Light"/>
                          <a:ea typeface="KoPub돋움체 Light"/>
                          <a:cs typeface="+mn-cs"/>
                        </a:rPr>
                        <a:t>문의 목록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 상세보기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footer/inquiry_reply.html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6" name="Group 369"/>
          <p:cNvGraphicFramePr>
            <a:graphicFrameLocks noGrp="1"/>
          </p:cNvGraphicFramePr>
          <p:nvPr/>
        </p:nvGraphicFramePr>
        <p:xfrm>
          <a:off x="6187558" y="2731600"/>
          <a:ext cx="2744027" cy="81226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답장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관리자가 문의에 답변한 내용</a:t>
                      </a:r>
                      <a:r>
                        <a:rPr lang="en-US" altLang="ko-KR" sz="800">
                          <a:latin typeface="KoPub돋움체 Light"/>
                          <a:ea typeface="KoPub돋움체 Light"/>
                          <a:cs typeface="+mn-cs"/>
                        </a:rPr>
                        <a:t>. </a:t>
                      </a:r>
                      <a:r>
                        <a:rPr lang="ko-KR" altLang="en-US" sz="800">
                          <a:latin typeface="KoPub돋움체 Light"/>
                          <a:ea typeface="KoPub돋움체 Light"/>
                          <a:cs typeface="+mn-cs"/>
                        </a:rPr>
                        <a:t>이전에 답변한 내용이 있으면 자동으로 불러온다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 name="Group 369"/>
          <p:cNvGraphicFramePr>
            <a:graphicFrameLocks noGrp="1"/>
          </p:cNvGraphicFramePr>
          <p:nvPr/>
        </p:nvGraphicFramePr>
        <p:xfrm>
          <a:off x="6187558" y="1310936"/>
          <a:ext cx="2744428" cy="92979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답변 보내기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관리자가 회원에게 답변 보내기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문의 목록으로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 name="Group 369"/>
          <p:cNvGraphicFramePr>
            <a:graphicFrameLocks noGrp="1"/>
          </p:cNvGraphicFramePr>
          <p:nvPr/>
        </p:nvGraphicFramePr>
        <p:xfrm>
          <a:off x="6187558" y="326042"/>
          <a:ext cx="2744626" cy="831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회원이 보낸 문의 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관리자가 이전에 보냈던 답변</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아직 답변하지 않았을 경우</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이 창은 나타나지 않는다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70</a:t>
            </a:fld>
            <a:endParaRPr lang="en-US" altLang="ko"/>
          </a:p>
        </p:txBody>
      </p:sp>
      <p:pic>
        <p:nvPicPr>
          <p:cNvPr id="227" name="그림 226"/>
          <p:cNvPicPr>
            <a:picLocks noChangeAspect="1"/>
          </p:cNvPicPr>
          <p:nvPr/>
        </p:nvPicPr>
        <p:blipFill rotWithShape="1">
          <a:blip r:embed="rId3"/>
          <a:stretch>
            <a:fillRect/>
          </a:stretch>
        </p:blipFill>
        <p:spPr>
          <a:xfrm>
            <a:off x="206775" y="741904"/>
            <a:ext cx="5658318" cy="4190314"/>
          </a:xfrm>
          <a:prstGeom prst="rect">
            <a:avLst/>
          </a:prstGeom>
        </p:spPr>
      </p:pic>
      <p:sp>
        <p:nvSpPr>
          <p:cNvPr id="228" name="직사각형 163"/>
          <p:cNvSpPr/>
          <p:nvPr/>
        </p:nvSpPr>
        <p:spPr>
          <a:xfrm>
            <a:off x="270076" y="93899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pic>
        <p:nvPicPr>
          <p:cNvPr id="229" name="그림 228"/>
          <p:cNvPicPr>
            <a:picLocks noChangeAspect="1"/>
          </p:cNvPicPr>
          <p:nvPr/>
        </p:nvPicPr>
        <p:blipFill rotWithShape="1">
          <a:blip r:embed="rId4"/>
          <a:stretch>
            <a:fillRect/>
          </a:stretch>
        </p:blipFill>
        <p:spPr>
          <a:xfrm>
            <a:off x="1781989" y="2737262"/>
            <a:ext cx="494856" cy="283511"/>
          </a:xfrm>
          <a:prstGeom prst="rect">
            <a:avLst/>
          </a:prstGeom>
          <a:ln w="28575">
            <a:solidFill>
              <a:schemeClr val="accent1"/>
            </a:solidFill>
          </a:ln>
        </p:spPr>
      </p:pic>
      <p:cxnSp>
        <p:nvCxnSpPr>
          <p:cNvPr id="230" name="직선 화살표 연결선 223"/>
          <p:cNvCxnSpPr/>
          <p:nvPr/>
        </p:nvCxnSpPr>
        <p:spPr>
          <a:xfrm rot="5400000" flipH="1" flipV="1">
            <a:off x="2255309" y="2372424"/>
            <a:ext cx="383382" cy="323851"/>
          </a:xfrm>
          <a:prstGeom prst="straightConnector1">
            <a:avLst/>
          </a:prstGeom>
          <a:ln w="28575">
            <a:solidFill>
              <a:schemeClr val="accent1">
                <a:shade val="95000"/>
                <a:satMod val="10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169"/>
          <p:cNvSpPr/>
          <p:nvPr/>
        </p:nvSpPr>
        <p:spPr>
          <a:xfrm>
            <a:off x="408988" y="245473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2" name="직사각형 169"/>
          <p:cNvSpPr/>
          <p:nvPr/>
        </p:nvSpPr>
        <p:spPr>
          <a:xfrm>
            <a:off x="1856023" y="309829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3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3"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공지사항</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DP-1120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공지사항</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footer/notice.html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4" name="Group 369"/>
          <p:cNvGraphicFramePr>
            <a:graphicFrameLocks noGrp="1"/>
          </p:cNvGraphicFramePr>
          <p:nvPr/>
        </p:nvGraphicFramePr>
        <p:xfrm>
          <a:off x="6187558" y="1310936"/>
          <a:ext cx="2744428" cy="1294965"/>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글</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제목을 클릭하면 개별 공지사항 글로 이동한다</a:t>
                      </a:r>
                      <a:r>
                        <a:rPr lang="en-US" altLang="ko-KR" sz="800">
                          <a:latin typeface="KoPub돋움체 Light"/>
                          <a:ea typeface="KoPub돋움체 Light"/>
                          <a:cs typeface="+mn-cs"/>
                        </a:rPr>
                        <a:t>.</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글쓰기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공지사항 작성 </a:t>
                      </a:r>
                      <a:r>
                        <a:rPr lang="en-US" altLang="ko-KR" sz="800">
                          <a:latin typeface="KoPub돋움체 Light"/>
                          <a:ea typeface="KoPub돋움체 Light"/>
                          <a:cs typeface="+mn-cs"/>
                        </a:rPr>
                        <a:t>(</a:t>
                      </a:r>
                      <a:r>
                        <a:rPr lang="ko-KR" altLang="en-US" sz="800">
                          <a:latin typeface="KoPub돋움체 Light"/>
                          <a:ea typeface="KoPub돋움체 Light"/>
                          <a:cs typeface="+mn-cs"/>
                        </a:rPr>
                        <a:t>관리자만 보임</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메인 메뉴로 돌아가기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5"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로그인하지 않아도 볼 수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71</a:t>
            </a:fld>
            <a:endParaRPr lang="en-US" altLang="ko"/>
          </a:p>
        </p:txBody>
      </p:sp>
      <p:pic>
        <p:nvPicPr>
          <p:cNvPr id="233" name="그림 232"/>
          <p:cNvPicPr>
            <a:picLocks noChangeAspect="1"/>
          </p:cNvPicPr>
          <p:nvPr/>
        </p:nvPicPr>
        <p:blipFill rotWithShape="1">
          <a:blip r:embed="rId3"/>
          <a:stretch>
            <a:fillRect/>
          </a:stretch>
        </p:blipFill>
        <p:spPr>
          <a:xfrm>
            <a:off x="206775" y="753858"/>
            <a:ext cx="5754850" cy="4164505"/>
          </a:xfrm>
          <a:prstGeom prst="rect">
            <a:avLst/>
          </a:prstGeom>
        </p:spPr>
      </p:pic>
      <p:sp>
        <p:nvSpPr>
          <p:cNvPr id="234" name="직사각형 169"/>
          <p:cNvSpPr/>
          <p:nvPr/>
        </p:nvSpPr>
        <p:spPr>
          <a:xfrm>
            <a:off x="1236795" y="331564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공지사항 내용</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DP-1130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공지사항</a:t>
                      </a:r>
                      <a:r>
                        <a:rPr kumimoji="1" lang="en-US" altLang="ko-KR" sz="800" b="0" i="0" u="none" strike="noStrike" cap="none" normalizeH="0" baseline="0">
                          <a:solidFill>
                            <a:schemeClr val="tx1"/>
                          </a:solidFill>
                          <a:effectLst/>
                          <a:latin typeface="KoPub돋움체 Light"/>
                          <a:ea typeface="KoPub돋움체 Light"/>
                          <a:cs typeface="+mn-cs"/>
                        </a:rPr>
                        <a:t> &gt; </a:t>
                      </a:r>
                      <a:r>
                        <a:rPr kumimoji="1" lang="ko-KR" altLang="en-US" sz="800" b="0" i="0" u="none" strike="noStrike" cap="none" normalizeH="0" baseline="0">
                          <a:solidFill>
                            <a:schemeClr val="tx1"/>
                          </a:solidFill>
                          <a:effectLst/>
                          <a:latin typeface="KoPub돋움체 Light"/>
                          <a:ea typeface="KoPub돋움체 Light"/>
                          <a:cs typeface="+mn-cs"/>
                        </a:rPr>
                        <a:t>공지 상세보기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footer/notice_detail.html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9" name="Group 369"/>
          <p:cNvGraphicFramePr>
            <a:graphicFrameLocks noGrp="1"/>
          </p:cNvGraphicFramePr>
          <p:nvPr/>
        </p:nvGraphicFramePr>
        <p:xfrm>
          <a:off x="6187558" y="1310936"/>
          <a:ext cx="2744428" cy="697965"/>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목록으로</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목록으로 돌아가기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72</a:t>
            </a:fld>
            <a:endParaRPr lang="en-US" altLang="ko"/>
          </a:p>
        </p:txBody>
      </p:sp>
      <p:pic>
        <p:nvPicPr>
          <p:cNvPr id="220" name="그림 219"/>
          <p:cNvPicPr>
            <a:picLocks noChangeAspect="1"/>
          </p:cNvPicPr>
          <p:nvPr/>
        </p:nvPicPr>
        <p:blipFill rotWithShape="1">
          <a:blip r:embed="rId3"/>
          <a:stretch>
            <a:fillRect/>
          </a:stretch>
        </p:blipFill>
        <p:spPr>
          <a:xfrm>
            <a:off x="206775" y="743850"/>
            <a:ext cx="5494370" cy="4196028"/>
          </a:xfrm>
          <a:prstGeom prst="rect">
            <a:avLst/>
          </a:prstGeom>
        </p:spPr>
      </p:pic>
      <p:sp>
        <p:nvSpPr>
          <p:cNvPr id="221" name="직사각형 169"/>
          <p:cNvSpPr/>
          <p:nvPr/>
        </p:nvSpPr>
        <p:spPr>
          <a:xfrm>
            <a:off x="2557736" y="3594562"/>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22" name="직사각형 169"/>
          <p:cNvSpPr/>
          <p:nvPr/>
        </p:nvSpPr>
        <p:spPr>
          <a:xfrm>
            <a:off x="2996784" y="3592613"/>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23" name="직사각형 163"/>
          <p:cNvSpPr/>
          <p:nvPr/>
        </p:nvSpPr>
        <p:spPr>
          <a:xfrm>
            <a:off x="273453" y="89470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24" name="직사각형 167"/>
          <p:cNvSpPr/>
          <p:nvPr/>
        </p:nvSpPr>
        <p:spPr>
          <a:xfrm>
            <a:off x="585325" y="180443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225" name="직사각형 167"/>
          <p:cNvSpPr/>
          <p:nvPr/>
        </p:nvSpPr>
        <p:spPr>
          <a:xfrm>
            <a:off x="566829" y="222549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4"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공지사항 작성</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DP-1140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공지사항</a:t>
                      </a:r>
                      <a:r>
                        <a:rPr kumimoji="1" lang="en-US" altLang="ko-KR" sz="800" b="0" i="0" u="none" strike="noStrike" cap="none" normalizeH="0" baseline="0">
                          <a:solidFill>
                            <a:schemeClr val="tx1"/>
                          </a:solidFill>
                          <a:effectLst/>
                          <a:latin typeface="KoPub돋움체 Light"/>
                          <a:ea typeface="KoPub돋움체 Light"/>
                          <a:cs typeface="+mn-cs"/>
                        </a:rPr>
                        <a:t> &gt; </a:t>
                      </a:r>
                      <a:r>
                        <a:rPr kumimoji="1" lang="ko-KR" altLang="en-US" sz="800" b="0" i="0" u="none" strike="noStrike" cap="none" normalizeH="0" baseline="0">
                          <a:solidFill>
                            <a:schemeClr val="tx1"/>
                          </a:solidFill>
                          <a:effectLst/>
                          <a:latin typeface="KoPub돋움체 Light"/>
                          <a:ea typeface="KoPub돋움체 Light"/>
                          <a:cs typeface="+mn-cs"/>
                        </a:rPr>
                        <a:t>공지사항 작성</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footer/notice_write.html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5" name="Group 369"/>
          <p:cNvGraphicFramePr>
            <a:graphicFrameLocks noGrp="1"/>
          </p:cNvGraphicFramePr>
          <p:nvPr/>
        </p:nvGraphicFramePr>
        <p:xfrm>
          <a:off x="6187558" y="2731600"/>
          <a:ext cx="2744027" cy="93931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제목</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제목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6" name="Group 369"/>
          <p:cNvGraphicFramePr>
            <a:graphicFrameLocks noGrp="1"/>
          </p:cNvGraphicFramePr>
          <p:nvPr/>
        </p:nvGraphicFramePr>
        <p:xfrm>
          <a:off x="6187558" y="1310936"/>
          <a:ext cx="2744428" cy="939315"/>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등록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글 등록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페이지로 이동</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관리자만 들어갈 수 있다</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8</a:t>
            </a:fld>
            <a:endParaRPr lang="en-US" altLang="ko">
              <a:latin typeface="KoPub돋움체 Medium"/>
              <a:ea typeface="KoPub돋움체 Medium"/>
            </a:endParaRPr>
          </a:p>
        </p:txBody>
      </p:sp>
      <p:graphicFrame>
        <p:nvGraphicFramePr>
          <p:cNvPr id="110" name="표 109"/>
          <p:cNvGraphicFramePr/>
          <p:nvPr/>
        </p:nvGraphicFramePr>
        <p:xfrm>
          <a:off x="370874" y="444808"/>
          <a:ext cx="8402251" cy="2509382"/>
        </p:xfrm>
        <a:graphic>
          <a:graphicData uri="http://schemas.openxmlformats.org/drawingml/2006/table">
            <a:tbl>
              <a:tblPr firstRow="1" bandRow="1"/>
              <a:tblGrid>
                <a:gridCol w="657511"/>
                <a:gridCol w="880771"/>
                <a:gridCol w="703749"/>
                <a:gridCol w="5601216"/>
                <a:gridCol w="559004"/>
              </a:tblGrid>
              <a:tr h="278627">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구분</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요구사항명</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ID</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상세</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담당자</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r>
              <a:tr h="304954">
                <a:tc rowSpan="7">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기능</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계정 생성</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사용자의 정보를 등록해서 회원가입</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 이름</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 계정 이름 (아이디)</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 비밀번호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성별, 생년월일</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 신장, 체중</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이메일, 전화번호 (선택사항)</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519107">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로그인</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회원가입</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후 로그인</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 아이디: ID</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 패스워드 : password</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토큰 발급 (Spring Security 사용)</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로그아웃</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회원 로그아웃</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토큰 삭제</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정보 조회</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USER_04</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사용자</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회원</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 정보를 조회</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407747">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정보 수정</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USER_05</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sz="800" b="0" i="0" strike="noStrike">
                          <a:solidFill>
                            <a:srgbClr val="000000">
                              <a:alpha val="100000"/>
                            </a:srgbClr>
                          </a:solidFill>
                          <a:latin typeface="KoPub돋움체 Light"/>
                        </a:rPr>
                        <a:t>➡️</a:t>
                      </a:r>
                      <a:r>
                        <a:rPr lang="ko-K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사용자</a:t>
                      </a:r>
                      <a:r>
                        <a:rPr lang="en-US" altLang="ko-KR" sz="800" b="0" i="0" strike="noStrike">
                          <a:solidFill>
                            <a:srgbClr val="000000">
                              <a:alpha val="100000"/>
                            </a:srgbClr>
                          </a:solidFill>
                          <a:latin typeface="KoPub돋움체 Light"/>
                          <a:ea typeface="KoPub돋움체 Light"/>
                          <a:cs typeface="+mn-cs"/>
                        </a:rPr>
                        <a:t>(</a:t>
                      </a:r>
                      <a:r>
                        <a:rPr lang="ko-KR" sz="800" b="0" i="0" strike="noStrike">
                          <a:solidFill>
                            <a:srgbClr val="000000">
                              <a:alpha val="100000"/>
                            </a:srgbClr>
                          </a:solidFill>
                          <a:latin typeface="KoPub돋움체 Light"/>
                          <a:ea typeface="KoPub돋움체 Light"/>
                          <a:cs typeface="+mn-cs"/>
                        </a:rPr>
                        <a:t>회원</a:t>
                      </a:r>
                      <a:r>
                        <a:rPr lang="en-US" altLang="ko-KR" sz="800" b="0" i="0" strike="noStrike">
                          <a:solidFill>
                            <a:srgbClr val="000000">
                              <a:alpha val="100000"/>
                            </a:srgbClr>
                          </a:solidFill>
                          <a:latin typeface="KoPub돋움체 Light"/>
                          <a:ea typeface="KoPub돋움체 Light"/>
                          <a:cs typeface="+mn-cs"/>
                        </a:rPr>
                        <a:t>)</a:t>
                      </a:r>
                      <a:r>
                        <a:rPr lang="ko-KR" sz="800" b="0" i="0" strike="noStrike">
                          <a:solidFill>
                            <a:srgbClr val="000000">
                              <a:alpha val="100000"/>
                            </a:srgbClr>
                          </a:solidFill>
                          <a:latin typeface="KoPub돋움체 Light"/>
                          <a:ea typeface="KoPub돋움체 Light"/>
                          <a:cs typeface="+mn-cs"/>
                        </a:rPr>
                        <a:t> 정보를 수정</a:t>
                      </a:r>
                      <a:endParaRPr lang="ko-KR" sz="800" b="0" i="0" strike="noStrike">
                        <a:solidFill>
                          <a:srgbClr val="000000">
                            <a:alpha val="100000"/>
                          </a:srgbClr>
                        </a:solidFill>
                        <a:latin typeface="KoPub돋움체 Light"/>
                        <a:ea typeface="KoPub돋움체 Light"/>
                        <a:cs typeface="+mn-cs"/>
                      </a:endParaRPr>
                    </a:p>
                    <a:p>
                      <a:pPr algn="l">
                        <a:defRPr/>
                      </a:pPr>
                      <a:r>
                        <a:rPr lang="ko-KR" sz="800" b="0" i="0" strike="noStrike">
                          <a:solidFill>
                            <a:srgbClr val="000000">
                              <a:alpha val="100000"/>
                            </a:srgbClr>
                          </a:solidFill>
                          <a:latin typeface="KoPub돋움체 Light"/>
                          <a:ea typeface="KoPub돋움체 Light"/>
                          <a:cs typeface="+mn-cs"/>
                        </a:rPr>
                        <a:t>    - 아이디를 제외한 나머지 정보 수정 가능</a:t>
                      </a:r>
                      <a:endParaRPr lang="ko-KR" sz="800" b="0" i="0" strike="noStrike">
                        <a:solidFill>
                          <a:srgbClr val="000000">
                            <a:alpha val="100000"/>
                          </a:srgbClr>
                        </a:solidFill>
                        <a:latin typeface="KoPub돋움체 Light"/>
                        <a:ea typeface="KoPub돋움체 Light"/>
                        <a:cs typeface="+mn-cs"/>
                      </a:endParaRPr>
                    </a:p>
                    <a:p>
                      <a:pPr algn="l">
                        <a:defRPr/>
                      </a:pPr>
                      <a:r>
                        <a:rPr lang="ko-KR" sz="800" b="0" i="0" strike="noStrike">
                          <a:solidFill>
                            <a:srgbClr val="000000">
                              <a:alpha val="100000"/>
                            </a:srgbClr>
                          </a:solidFill>
                          <a:latin typeface="KoPub돋움체 Light"/>
                          <a:ea typeface="KoPub돋움체 Light"/>
                          <a:cs typeface="+mn-cs"/>
                        </a:rPr>
                        <a:t>    - 비밀번호: 기존 비밀번호, 새 비밀번호, 새 비밀번호 확인 입력 후 기존 비밀번호가 맞으면 변경 가능</a:t>
                      </a:r>
                      <a:endParaRPr 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탈퇴</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USER_06</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회원탈퇴 버튼을 누르면 탈퇴 처리.</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회원 정보는 이용자의 요청이 없을 시 1년 간 보존.</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문의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a:t>
                      </a:r>
                      <a:r>
                        <a:rPr lang="en-US" altLang="ko-KR" sz="800" b="0" i="0" strike="noStrike">
                          <a:solidFill>
                            <a:srgbClr val="000000">
                              <a:alpha val="100000"/>
                            </a:srgbClr>
                          </a:solidFill>
                          <a:latin typeface="KoPub돋움체 Light"/>
                          <a:ea typeface="KoPub돋움체 Light"/>
                          <a:cs typeface="+mn-cs"/>
                        </a:rPr>
                        <a:t>7</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관리자에게 이메일로 문의하고 답장을 받을 수 있다.</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회원 정보에 이메일을 등록한 회원만 문의 가능.</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12700" cap="flat" cmpd="sng" algn="ctr">
                      <a:solidFill>
                        <a:schemeClr val="tx1"/>
                      </a:solidFill>
                      <a:prstDash val="solid"/>
                      <a:round/>
                    </a:lnB>
                  </a:tcPr>
                </a:tc>
              </a:tr>
            </a:tbl>
          </a:graphicData>
        </a:graphic>
      </p:graphicFrame>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5.</a:t>
            </a:r>
            <a:r>
              <a:rPr lang="ko-KR" altLang="en-US" sz="1600" b="1">
                <a:solidFill>
                  <a:schemeClr val="lt1"/>
                </a:solidFill>
                <a:latin typeface="KoPub돋움체 Light"/>
                <a:ea typeface="KoPub돋움체 Light"/>
                <a:cs typeface="+mn-cs"/>
              </a:rPr>
              <a:t> 기능 정의서 </a:t>
            </a:r>
            <a:r>
              <a:rPr lang="en-US" altLang="ko-KR" sz="1200" b="1">
                <a:solidFill>
                  <a:schemeClr val="lt1"/>
                </a:solidFill>
                <a:latin typeface="KoPub돋움체 Light"/>
                <a:ea typeface="KoPub돋움체 Light"/>
                <a:cs typeface="+mn-cs"/>
              </a:rPr>
              <a:t>(1/3)</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9</a:t>
            </a:fld>
            <a:endParaRPr lang="en-US" altLang="ko"/>
          </a:p>
        </p:txBody>
      </p:sp>
      <p:graphicFrame>
        <p:nvGraphicFramePr>
          <p:cNvPr id="8" name="표 7"/>
          <p:cNvGraphicFramePr/>
          <p:nvPr/>
        </p:nvGraphicFramePr>
        <p:xfrm>
          <a:off x="370874" y="443616"/>
          <a:ext cx="8400685" cy="4136252"/>
        </p:xfrm>
        <a:graphic>
          <a:graphicData uri="http://schemas.openxmlformats.org/drawingml/2006/table">
            <a:tbl>
              <a:tblPr firstRow="1" bandRow="1"/>
              <a:tblGrid>
                <a:gridCol w="657511"/>
                <a:gridCol w="1223669"/>
                <a:gridCol w="719846"/>
                <a:gridCol w="5240655"/>
                <a:gridCol w="559004"/>
              </a:tblGrid>
              <a:tr h="278627">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구분</a:t>
                      </a:r>
                      <a:endParaRPr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요구사항명</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요구사항 ID</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요구사항 상세</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담당자</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13360">
                <a:tc rowSpan="10">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웹 페이지</a:t>
                      </a:r>
                      <a:endParaRPr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음식 사진 업로드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MENU_01</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사용자가 음식 사진을 업로드하여 분석에 활용</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김유진</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식단 기록 관리</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MENU_02</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아침·점심·저녁·간식별 섭취 음식 기록</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박정환</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음식 이미지 인식 (CNN)</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MENU_03</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업로드한 사진을 분석해 음식 종류 분류 및 섭취량 추정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김유진</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영양 성분 매칭</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MENU_04</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분류된 음식과 USDA Food Data API를 연동하여 칼로리, 탄단지, 영양소 계산</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섭취량 분석</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MENU_05</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하루 총 섭취 칼로리 및 영양소 합산 후 권장량과 비교</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맞춤 피드백 (LLM)</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MENU_06</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“권장량 초과/부족” 분석 후 개선 제안 및 다음날 식단 추천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김도윤</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 정보 입력</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MENU_07</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성별, 나이, 키, 몸무게, 활동량 입력을 통한 개인화 권장량 계산</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데이터 저장</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MENU_08</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DB에 사용자별 섭취 기록 및 분석 결과 저장</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박정환</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그래프 시각화</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MENU_09</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일별/주별 칼로리, 영양소 섭취량 및 목표 달성률 시각화</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김도윤</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 감정분석 음식추천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MENU_09</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사용자가 텍스트를 적으면 감정분석 후 음식추천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rowSpan="4">
                  <a:txBody>
                    <a:bodyPr vert="horz" lIns="91440" tIns="45720" rIns="91440" bIns="45720" anchor="ctr" anchorCtr="0"/>
                    <a:p>
                      <a:pPr marL="0" marR="0" lvl="0" indent="0" algn="l" defTabSz="914400" rtl="0" eaLnBrk="1" latinLnBrk="0" hangingPunct="1">
                        <a:lnSpc>
                          <a:spcPct val="100000"/>
                        </a:lnSpc>
                        <a:spcBef>
                          <a:spcPts val="0"/>
                        </a:spcBef>
                        <a:spcAft>
                          <a:spcPts val="0"/>
                        </a:spcAft>
                        <a:buClr>
                          <a:srgbClr val="000000"/>
                        </a:buClr>
                        <a:buFont typeface="Arial"/>
                        <a:buNone/>
                        <a:defRPr/>
                      </a:pPr>
                      <a:r>
                        <a:rPr lang="ko-KR" altLang="en-US" sz="800" b="0" i="0" strike="noStrike">
                          <a:solidFill>
                            <a:srgbClr val="000000">
                              <a:alpha val="100000"/>
                            </a:srgbClr>
                          </a:solidFill>
                          <a:latin typeface="KoPub돋움체 Light"/>
                          <a:ea typeface="KoPub돋움체 Light"/>
                        </a:rPr>
                        <a:t>감정 음식 추천</a:t>
                      </a:r>
                      <a:endParaRPr lang="ko-KR" altLang="en-US"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감정 분류</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RECOM_01</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KoBERT 기반 감정 분류 모델 로딩</a:t>
                      </a:r>
                      <a:r>
                        <a:rPr lang="ko-KR" altLang="en-US" sz="800" b="0" i="0" strike="noStrike">
                          <a:solidFill>
                            <a:srgbClr val="000000">
                              <a:alpha val="100000"/>
                            </a:srgbClr>
                          </a:solidFill>
                          <a:latin typeface="KoPub돋움체 Light"/>
                          <a:ea typeface="KoPub돋움체 Light"/>
                        </a:rPr>
                        <a:t> </a:t>
                      </a:r>
                      <a:r>
                        <a:rPr lang="en-US" altLang="ko-KR" sz="800" b="0" i="0" strike="noStrike">
                          <a:solidFill>
                            <a:srgbClr val="000000">
                              <a:alpha val="100000"/>
                            </a:srgbClr>
                          </a:solidFill>
                          <a:latin typeface="KoPub돋움체 Light"/>
                          <a:ea typeface="KoPub돋움체 Light"/>
                        </a:rPr>
                        <a:t>,</a:t>
                      </a:r>
                      <a:r>
                        <a:rPr lang="ko-KR" altLang="en-US" sz="800" b="0" i="0" strike="noStrike">
                          <a:solidFill>
                            <a:srgbClr val="000000">
                              <a:alpha val="100000"/>
                            </a:srgbClr>
                          </a:solidFill>
                          <a:latin typeface="KoPub돋움체 Light"/>
                          <a:ea typeface="KoPub돋움체 Light"/>
                        </a:rPr>
                        <a:t> </a:t>
                      </a:r>
                      <a:r>
                        <a:rPr sz="800" b="0" i="0" strike="noStrike">
                          <a:solidFill>
                            <a:srgbClr val="000000">
                              <a:alpha val="100000"/>
                            </a:srgbClr>
                          </a:solidFill>
                          <a:latin typeface="KoPub돋움체 Light"/>
                          <a:ea typeface="KoPub돋움체 Light"/>
                        </a:rPr>
                        <a:t>입력 텍스트 토크나이징 및 감정 확률 예측</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rPr>
                        <a:t>보정 로직</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RECOM_02</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추천 식단 구감정 키워드 및 부정어 탐지</a:t>
                      </a:r>
                      <a:r>
                        <a:rPr lang="ko-KR" altLang="en-US" sz="800" b="0" i="0" strike="noStrike">
                          <a:solidFill>
                            <a:srgbClr val="000000">
                              <a:alpha val="100000"/>
                            </a:srgbClr>
                          </a:solidFill>
                          <a:latin typeface="KoPub돋움체 Light"/>
                          <a:ea typeface="KoPub돋움체 Light"/>
                        </a:rPr>
                        <a:t> </a:t>
                      </a:r>
                      <a:r>
                        <a:rPr sz="800" b="0" i="0" strike="noStrike">
                          <a:solidFill>
                            <a:srgbClr val="000000">
                              <a:alpha val="100000"/>
                            </a:srgbClr>
                          </a:solidFill>
                          <a:latin typeface="KoPub돋움체 Light"/>
                          <a:ea typeface="KoPub돋움체 Light"/>
                        </a:rPr>
                        <a:t>예측된 감정 확률을 증감하여 보정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rPr>
                        <a:t>RAG </a:t>
                      </a:r>
                      <a:r>
                        <a:rPr lang="ko-KR" altLang="en-US" sz="800" b="0" i="0" strike="noStrike">
                          <a:solidFill>
                            <a:srgbClr val="000000">
                              <a:alpha val="100000"/>
                            </a:srgbClr>
                          </a:solidFill>
                          <a:latin typeface="KoPub돋움체 Light"/>
                          <a:ea typeface="KoPub돋움체 Light"/>
                        </a:rPr>
                        <a:t>문서 탐색</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RECOM_03</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도출된 감정과 유사도 기반 벡터DB 검색을 통해 관련 문서</a:t>
                      </a:r>
                      <a:r>
                        <a:rPr lang="ko-KR" altLang="en-US" sz="800" b="0" i="0" strike="noStrike">
                          <a:solidFill>
                            <a:srgbClr val="000000">
                              <a:alpha val="100000"/>
                            </a:srgbClr>
                          </a:solidFill>
                          <a:latin typeface="KoPub돋움체 Light"/>
                          <a:ea typeface="KoPub돋움체 Light"/>
                        </a:rPr>
                        <a:t> 탐색</a:t>
                      </a:r>
                      <a:r>
                        <a:rPr sz="800" b="0" i="0" strike="noStrike">
                          <a:solidFill>
                            <a:srgbClr val="000000">
                              <a:alpha val="100000"/>
                            </a:srgbClr>
                          </a:solidFill>
                          <a:latin typeface="KoPub돋움체 Light"/>
                          <a:ea typeface="KoPub돋움체 Light"/>
                        </a:rPr>
                        <a:t>.</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5265">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rPr>
                        <a:t>추천 생성 (LLM 연동)</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a:t>
                      </a:r>
                      <a:r>
                        <a:rPr lang="en-US" altLang="ko-KR" sz="800" b="0" i="0" strike="noStrike">
                          <a:solidFill>
                            <a:srgbClr val="000000">
                              <a:alpha val="100000"/>
                            </a:srgbClr>
                          </a:solidFill>
                          <a:latin typeface="KoPub돋움체 Light"/>
                          <a:ea typeface="KoPub돋움체 Light"/>
                        </a:rPr>
                        <a:t>4</a:t>
                      </a:r>
                      <a:endParaRPr lang="en-US" altLang="ko-K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RAG 기반 문맥을 포함한 프롬프트 생성</a:t>
                      </a:r>
                      <a:r>
                        <a:rPr lang="ko-KR" altLang="en-US" sz="800" b="0" i="0" strike="noStrike">
                          <a:solidFill>
                            <a:srgbClr val="000000">
                              <a:alpha val="100000"/>
                            </a:srgbClr>
                          </a:solidFill>
                          <a:latin typeface="KoPub돋움체 Light"/>
                          <a:ea typeface="KoPub돋움체 Light"/>
                        </a:rPr>
                        <a:t> </a:t>
                      </a:r>
                      <a:r>
                        <a:rPr lang="en-US" altLang="ko-KR" sz="800" b="0" i="0" strike="noStrike">
                          <a:solidFill>
                            <a:srgbClr val="000000">
                              <a:alpha val="100000"/>
                            </a:srgbClr>
                          </a:solidFill>
                          <a:latin typeface="KoPub돋움체 Light"/>
                          <a:ea typeface="KoPub돋움체 Light"/>
                        </a:rPr>
                        <a:t>,</a:t>
                      </a:r>
                      <a:r>
                        <a:rPr lang="ko-KR" altLang="en-US" sz="800" b="0" i="0" strike="noStrike">
                          <a:solidFill>
                            <a:srgbClr val="000000">
                              <a:alpha val="100000"/>
                            </a:srgbClr>
                          </a:solidFill>
                          <a:latin typeface="KoPub돋움체 Light"/>
                          <a:ea typeface="KoPub돋움체 Light"/>
                        </a:rPr>
                        <a:t> </a:t>
                      </a:r>
                      <a:r>
                        <a:rPr sz="800" b="0" i="0" strike="noStrike">
                          <a:solidFill>
                            <a:srgbClr val="000000">
                              <a:alpha val="100000"/>
                            </a:srgbClr>
                          </a:solidFill>
                          <a:latin typeface="KoPub돋움체 Light"/>
                          <a:ea typeface="KoPub돋움체 Light"/>
                        </a:rPr>
                        <a:t>Gemini API 호출로 음식 추천 리스트 생성</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rPr>
                        <a:t>이동훈</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rowSpan="4">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rPr>
                        <a:t>AI </a:t>
                      </a:r>
                      <a:r>
                        <a:rPr lang="ko-KR" altLang="en-US" sz="800" b="0" i="0" strike="noStrike">
                          <a:solidFill>
                            <a:srgbClr val="000000">
                              <a:alpha val="100000"/>
                            </a:srgbClr>
                          </a:solidFill>
                          <a:latin typeface="KoPub돋움체 Light"/>
                          <a:ea typeface="KoPub돋움체 Light"/>
                        </a:rPr>
                        <a:t>예측</a:t>
                      </a:r>
                      <a:endParaRPr lang="ko-KR" altLang="en-US" sz="800" b="0" i="0" strike="noStrike">
                        <a:solidFill>
                          <a:srgbClr val="000000">
                            <a:alpha val="100000"/>
                          </a:srgbClr>
                        </a:solidFill>
                        <a:latin typeface="KoPub돋움체 Light"/>
                        <a:ea typeface="KoPub돋움체 Light"/>
                      </a:endParaRPr>
                    </a:p>
                    <a:p>
                      <a:pPr algn="l">
                        <a:defRPr/>
                      </a:pPr>
                      <a:r>
                        <a:rPr lang="ko-KR" altLang="en-US" sz="800" b="0" i="0" strike="noStrike">
                          <a:solidFill>
                            <a:srgbClr val="000000">
                              <a:alpha val="100000"/>
                            </a:srgbClr>
                          </a:solidFill>
                          <a:latin typeface="KoPub돋움체 Light"/>
                          <a:ea typeface="KoPub돋움체 Light"/>
                        </a:rPr>
                        <a:t>모델</a:t>
                      </a:r>
                      <a:endParaRPr lang="ko-KR" altLang="en-US"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학습용 데이터셋 구축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PRED_01</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학습에 필요한 기초 자료 구축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lgn="l">
                        <a:defRPr/>
                      </a:pP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DB 연동 구축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PRED_02</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 결과와 데이터베이스의 데이터와 비교 분석</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lgn="l">
                        <a:defRPr/>
                      </a:pP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 모델 구현</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PRED_03</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학습한 데이터를 바탕으로 예측 모델 구현. 추천 식단 구성.</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lgn="l">
                        <a:defRPr/>
                      </a:pP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예측 결과 시각화</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PRED_04</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예측 결과를 그래프나 표로 정리하여 사용자에게 표시.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bl>
          </a:graphicData>
        </a:graphic>
      </p:graphicFrame>
      <p:sp>
        <p:nvSpPr>
          <p:cNvPr id="108"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5.</a:t>
            </a:r>
            <a:r>
              <a:rPr lang="ko-KR" altLang="en-US" sz="1600" b="1">
                <a:solidFill>
                  <a:schemeClr val="lt1"/>
                </a:solidFill>
                <a:latin typeface="KoPub돋움체 Light"/>
                <a:ea typeface="KoPub돋움체 Light"/>
                <a:cs typeface="+mn-cs"/>
              </a:rPr>
              <a:t> 기능 정의서 </a:t>
            </a:r>
            <a:r>
              <a:rPr lang="en-US" altLang="ko-KR" sz="1200" b="1">
                <a:solidFill>
                  <a:schemeClr val="lt1"/>
                </a:solidFill>
                <a:latin typeface="KoPub돋움체 Light"/>
                <a:ea typeface="KoPub돋움체 Light"/>
                <a:cs typeface="+mn-cs"/>
              </a:rPr>
              <a:t>(2/3)</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기본">
  <a:themeElements>
    <a:clrScheme name="기본">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기본">
      <a:majorFont>
        <a:latin typeface="Corbel" panose="2147483647"/>
        <a:ea typeface=""/>
        <a:cs typeface=""/>
        <a:font script="Jpan" typeface="MS Gothic"/>
        <a:font script="Hang" typeface="맑은 고딕"/>
        <a:font script="Hans" typeface="SimSun"/>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2147483647"/>
        <a:ea typeface=""/>
        <a:cs typeface=""/>
        <a:font script="Jpan" typeface="MS Gothic"/>
        <a:font script="Hang" typeface="맑은 고딕"/>
        <a:font script="Hans" typeface="SimSun"/>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기본">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6008</ep:Words>
  <ep:PresentationFormat>화면 슬라이드 쇼(16:9)</ep:PresentationFormat>
  <ep:Paragraphs>674</ep:Paragraphs>
  <ep:Slides>76</ep:Slides>
  <ep:Notes>73</ep:Notes>
  <ep:TotalTime>0</ep:TotalTime>
  <ep:HiddenSlides>0</ep:HiddenSlides>
  <ep:MMClips>0</ep:MMClips>
  <ep:HeadingPairs>
    <vt:vector size="4" baseType="variant">
      <vt:variant>
        <vt:lpstr>테마</vt:lpstr>
      </vt:variant>
      <vt:variant>
        <vt:i4>1</vt:i4>
      </vt:variant>
      <vt:variant>
        <vt:lpstr>슬라이드 제목</vt:lpstr>
      </vt:variant>
      <vt:variant>
        <vt:i4>76</vt:i4>
      </vt:variant>
    </vt:vector>
  </ep:HeadingPairs>
  <ep:TitlesOfParts>
    <vt:vector size="77" baseType="lpstr">
      <vt:lpstr>기본</vt:lpstr>
      <vt:lpstr>스마트 음식 영양 분석 &amp;  식단 추천 프로젝트</vt:lpstr>
      <vt:lpstr>슬라이드 2</vt:lpstr>
      <vt:lpstr>1. 개요 및 현황</vt:lpstr>
      <vt:lpstr>2. 팀원별 역할 분담</vt:lpstr>
      <vt:lpstr>3. 개발 환경 (1/2)</vt:lpstr>
      <vt:lpstr>3. 개발 환경 (2/2)</vt:lpstr>
      <vt:lpstr>4. 프로젝트 일정</vt:lpstr>
      <vt:lpstr>5. 기능 정의서 (1/3)</vt:lpstr>
      <vt:lpstr>5. 기능 정의서 (2/3)</vt:lpstr>
      <vt:lpstr>5. 기능 정의서 (3/3)</vt:lpstr>
      <vt:lpstr>6. 정책 정의서</vt:lpstr>
      <vt:lpstr>7. 프로젝트 구조도</vt:lpstr>
      <vt:lpstr>7. 프로젝트 구조도</vt:lpstr>
      <vt:lpstr>7. 프로젝트 구조도</vt:lpstr>
      <vt:lpstr>8. 메뉴 구조도 (사이트맵)</vt:lpstr>
      <vt:lpstr>9. 업무 흐름도</vt:lpstr>
      <vt:lpstr>10. ERD (1/2)</vt:lpstr>
      <vt:lpstr>10. ERD (2/2)</vt:lpstr>
      <vt:lpstr>10. ERD (2/2)</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  텍스트 감정 분석의 이해    ●  KoBERT 모델 활용    한국어에 최적화된 BERT 모델인 KoBERT를 사용했습니다.  이 모델은 텍스트를 분석하여 '공포, 놀람, 분노, 슬픔, 중립, 행복, 혐오' 7가지 감정 중 하나로 분류합니다.  모델은 이미 학습이 완료된 상태이므로, 별도의 학습 없이 바로 추천 서비스에 활용할 수 있습니다.</vt:lpstr>
      <vt:lpstr>■  데이터 전처리    ●  모델이 이해하는 언어  토크나이저(Tokenizer): 문장을 숫자로 변환  사용자가 입력한 문장을 모델이 이해할 수 있는 숫자(토큰) 배열로 변환합니다.  모든 문장 길이를 256자로 통일하고(padding &amp; truncation), 모델이 읽을 수 있는 최종 데이터 형식인 텐서(Tensor)로 만듭니다.</vt:lpstr>
      <vt:lpstr>■  정확도 향상 전략    ●  예측의 신뢰도를 높이는 방법  규칙 기반 보정:  모델이 예측한 감정 결과에 키워드와 규칙을 적용하여 정확도를 높였습니다.  예를 들어, "너무 무섭지 않아"라는 문장에서 '무섭'이라는 키워드를 감지하고, 뒤에 따라오는 '않아'와 같은 부정어를 인식하여 정확한 감정(중립이나 슬픔)으로 보정합니다.  아래 코드가 감정 예측과 보정 로직을 보여줍니다.</vt:lpstr>
      <vt:lpstr>■  음식 추천 로직    ●  감정과 음식을 연결하는 기술  벡터 데이터베이스 (Vector DB):  각 감정별로 미리 정의된 설명을 **숫자 형태(벡터)**로 저장해 둔 데이터베이스입니다.  RAG (검색 증강 생성): 사용자의 감정(예: '행복')을 분석하면, 이 감정과 가장 유사한 벡터를 데이터베이스에서 검색합니다.  검색된 감정 설명(예: "행복은 만족감, 기쁨을 느끼는 감정입니다.")을 Gemini에게 전달하여 프롬프트를 만듭니다.  아래 코드가 Gemini API를 호출하여 음식 추천을 받는 부분입니다.Gemini는 이 정보를 바탕으로 감정에 맞는 음식 3가지를 추천해 줍니다.</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creator>ppp2</dc:creator>
  <cp:lastModifiedBy>human-10</cp:lastModifiedBy>
  <dcterms:modified xsi:type="dcterms:W3CDTF">2025-09-15T07:26:27.289</dcterms:modified>
  <cp:revision>599</cp:revision>
  <dc:title>스마트 음식 영양 분석 &amp;  식단 추천 프로젝트</dc:title>
  <cp:version>1000.0000.01</cp:version>
</cp:coreProperties>
</file>